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569FBB84.xml" ContentType="application/vnd.ms-powerpoint.comments+xml"/>
  <Override PartName="/ppt/comments/modernComment_10A_6747E97C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60" r:id="rId3"/>
    <p:sldId id="266" r:id="rId4"/>
    <p:sldId id="258" r:id="rId5"/>
    <p:sldId id="414" r:id="rId6"/>
    <p:sldId id="376" r:id="rId7"/>
    <p:sldId id="315" r:id="rId8"/>
    <p:sldId id="389" r:id="rId9"/>
    <p:sldId id="397" r:id="rId10"/>
    <p:sldId id="392" r:id="rId11"/>
    <p:sldId id="387" r:id="rId12"/>
    <p:sldId id="413" r:id="rId13"/>
    <p:sldId id="354" r:id="rId14"/>
    <p:sldId id="383" r:id="rId15"/>
    <p:sldId id="388" r:id="rId16"/>
    <p:sldId id="401" r:id="rId17"/>
    <p:sldId id="396" r:id="rId18"/>
    <p:sldId id="402" r:id="rId19"/>
    <p:sldId id="404" r:id="rId20"/>
    <p:sldId id="405" r:id="rId21"/>
    <p:sldId id="416" r:id="rId22"/>
    <p:sldId id="417" r:id="rId23"/>
    <p:sldId id="418" r:id="rId24"/>
    <p:sldId id="406" r:id="rId25"/>
    <p:sldId id="419" r:id="rId26"/>
    <p:sldId id="420" r:id="rId27"/>
    <p:sldId id="415" r:id="rId28"/>
    <p:sldId id="352" r:id="rId29"/>
    <p:sldId id="381" r:id="rId30"/>
    <p:sldId id="382" r:id="rId31"/>
    <p:sldId id="380" r:id="rId32"/>
    <p:sldId id="378" r:id="rId33"/>
    <p:sldId id="407" r:id="rId34"/>
    <p:sldId id="408" r:id="rId35"/>
    <p:sldId id="409" r:id="rId36"/>
    <p:sldId id="379" r:id="rId37"/>
    <p:sldId id="410" r:id="rId38"/>
    <p:sldId id="411" r:id="rId39"/>
    <p:sldId id="412" r:id="rId40"/>
    <p:sldId id="373" r:id="rId41"/>
    <p:sldId id="375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619943C-3405-4948-A7B6-3E001C7F5131}">
          <p14:sldIdLst>
            <p14:sldId id="256"/>
          </p14:sldIdLst>
        </p14:section>
        <p14:section name="Annonce plan" id="{88ACD8DA-1C6B-0A43-A135-4AF31F63E109}">
          <p14:sldIdLst>
            <p14:sldId id="360"/>
            <p14:sldId id="266"/>
            <p14:sldId id="258"/>
            <p14:sldId id="414"/>
            <p14:sldId id="376"/>
            <p14:sldId id="315"/>
            <p14:sldId id="389"/>
            <p14:sldId id="397"/>
            <p14:sldId id="392"/>
            <p14:sldId id="387"/>
            <p14:sldId id="413"/>
            <p14:sldId id="354"/>
            <p14:sldId id="383"/>
            <p14:sldId id="388"/>
            <p14:sldId id="401"/>
            <p14:sldId id="396"/>
            <p14:sldId id="402"/>
            <p14:sldId id="404"/>
            <p14:sldId id="405"/>
            <p14:sldId id="416"/>
            <p14:sldId id="417"/>
            <p14:sldId id="418"/>
            <p14:sldId id="406"/>
            <p14:sldId id="419"/>
            <p14:sldId id="420"/>
            <p14:sldId id="415"/>
            <p14:sldId id="352"/>
            <p14:sldId id="381"/>
            <p14:sldId id="382"/>
            <p14:sldId id="380"/>
            <p14:sldId id="378"/>
            <p14:sldId id="407"/>
            <p14:sldId id="408"/>
            <p14:sldId id="409"/>
            <p14:sldId id="379"/>
            <p14:sldId id="410"/>
            <p14:sldId id="411"/>
            <p14:sldId id="412"/>
            <p14:sldId id="373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1E506-5E10-2CFE-7731-BC65533E7072}" name="Alyssa SIMONOU" initials="AS" userId="S::alyssa.simonou@hec.edu::cda02fb6-ee3d-4195-85a5-4f16f6530c53" providerId="AD"/>
  <p188:author id="{2008B330-30E4-08C7-B480-04B0573760B9}" name="Ezio MARTINEZ" initials="EM" userId="S::ezio.martinez@hec.edu::c91c1fb9-a6a5-4e93-add1-8d4a081d68e3" providerId="AD"/>
  <p188:author id="{DE99E862-376E-692B-F081-F3F255A85CDF}" name="Marie Amelie VIEUILLE" initials="MV" userId="S::marie-amelie.vieuille@hec.edu::431e6eb8-785d-45a1-ba8a-c90ab0bed564" providerId="AD"/>
  <p188:author id="{788E6566-E1D3-6767-1E42-26DD6B4F66BC}" name="Chiara SEGUIN HASSAN" initials="CH" userId="S::chiara.seguin-hassan@hec.edu::4ae404a1-fd42-4091-a975-82a329fdbd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A"/>
    <a:srgbClr val="1B1C39"/>
    <a:srgbClr val="6E6C6C"/>
    <a:srgbClr val="C6BDB9"/>
    <a:srgbClr val="BCBCD4"/>
    <a:srgbClr val="BEB5B1"/>
    <a:srgbClr val="121325"/>
    <a:srgbClr val="DFD7CE"/>
    <a:srgbClr val="F3E8E3"/>
    <a:srgbClr val="E4D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47AF7-45FE-C247-8CFA-CC34BDCF62CC}" v="1158" dt="2023-03-27T09:22:58.296"/>
    <p1510:client id="{2C43B919-8458-B545-BAAC-C682A91E4954}" v="3022" dt="2023-03-27T09:49:55.045"/>
    <p1510:client id="{5166BA3F-D682-6768-459D-1E31B1539BD3}" v="14" dt="2023-03-26T12:26:20.055"/>
    <p1510:client id="{7845769D-81E6-214F-A188-C31E79D5ABB9}" v="1302" dt="2023-03-26T23:25:30.272"/>
    <p1510:client id="{D5AA9916-CB56-3352-6F71-AF833A8B03A2}" v="8" dt="2023-03-27T09:41:01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0_569FBB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34D73E-11D7-4CA6-B2CD-5BACF7A82775}" authorId="{2008B330-30E4-08C7-B480-04B0573760B9}" status="resolved" created="2023-02-20T14:45:55.50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53308804" sldId="256"/>
      <ac:spMk id="14" creationId="{FF1A81C6-14AF-664B-9AB9-9C71ACA1196E}"/>
      <ac:txMk cp="0" len="1">
        <ac:context len="34" hash="1389522676"/>
      </ac:txMk>
    </ac:txMkLst>
    <p188:pos x="7890616" y="242130"/>
    <p188:txBody>
      <a:bodyPr/>
      <a:lstStyle/>
      <a:p>
        <a:r>
          <a:rPr lang="fr-FR"/>
          <a:t>Plus de schémas</a:t>
        </a:r>
      </a:p>
    </p188:txBody>
  </p188:cm>
</p188:cmLst>
</file>

<file path=ppt/comments/modernComment_10A_6747E9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79D446-BD2B-433E-8831-EBE647A894D6}" authorId="{2008B330-30E4-08C7-B480-04B0573760B9}" status="resolved" created="2023-02-20T13:44:09.219" complete="100000">
    <pc:sldMkLst xmlns:pc="http://schemas.microsoft.com/office/powerpoint/2013/main/command">
      <pc:docMk/>
      <pc:sldMk cId="1732766076" sldId="266"/>
    </pc:sldMkLst>
    <p188:txBody>
      <a:bodyPr/>
      <a:lstStyle/>
      <a:p>
        <a:r>
          <a:rPr lang="fr-FR"/>
          <a:t>Faire peut-être une petite slide simplifiée sur le calendrier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92493-BFAF-A745-8863-E1D44DDE501E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297D1-A502-F54A-9D7A-1CDF76ACFB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92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peut donc lire que le 11 juin 2010 le </a:t>
            </a:r>
            <a:r>
              <a:rPr lang="fr-FR" err="1"/>
              <a:t>C.Constit</a:t>
            </a:r>
            <a:r>
              <a:rPr lang="fr-FR"/>
              <a:t> a rendu une décision de non-conformité à la constitution au visa de l’art 4 de la DDHC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68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On peut donc lire que le 11 juin 2010 le </a:t>
            </a:r>
            <a:r>
              <a:rPr lang="fr-FR" err="1"/>
              <a:t>C.Constit</a:t>
            </a:r>
            <a:r>
              <a:rPr lang="fr-FR"/>
              <a:t> a rendu une décision de non-conformité à la constitution au visa de l’art 4 de la DDHC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9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6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9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33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297D1-A502-F54A-9D7A-1CDF76ACFB7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10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C54E1-48F4-BE4D-B828-B7FA3F06F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90C33D-6026-7740-936B-DF252ADF8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1A8B0-C4CF-EB4B-AFC3-FDD424D6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F0B3C4-D7F3-F743-89EF-4623081A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C5FB51-117C-884A-A21C-F57C9936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6074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BA91E-3A6D-1B4B-9DE9-7FC708C2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8DE334-E469-D24C-9F92-F8434E901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CFD2D-BDC2-2A42-A083-BF11C7FD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34EB7F-1893-104C-AEFB-A9FD018B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62375C-DE32-EF45-9FCA-70F098A9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1414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8C5207-A535-3047-BAA1-889969B37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7ACB5A-79F8-124D-A430-10D050328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396371-313F-8549-BCB1-39365C5F3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533562-B92E-1640-A045-F82FE0EE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19693-B0FA-0144-B077-0527CBA8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46917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90C00-C9BF-EA49-A5C1-FB332D5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703638-4C90-5948-8FC7-9D062BDF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577CFD-F724-6C48-8088-77AE57B0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57F74-131B-944E-BF9D-26E561FD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2E0F84-3016-7842-94E9-763B7FF0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0114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047DF-019F-7048-9EDC-89C12DD2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56085D-90FB-9B4E-ABF9-4F3A4267E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3CA23C-7B38-4C48-84CD-F88B0837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7F5DDA-D073-0B49-A642-799564B2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76F755-CA23-CC4E-88D9-3A93EFF0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07291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C2306-DCC7-084D-BEDA-974E1F91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80FE41-5512-4344-ADB0-2BC763902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741B20-DB44-7B4C-8685-B040A3DBB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F2AA6A-8525-CA4E-B432-DCB2BAE8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812845-0090-164B-BDF3-219BA9E7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28EA85-1160-7843-9263-2632731D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978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36A65-2432-954E-A766-0BD6A7B1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346685-29C1-A149-BCC5-1450FF74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114F3A-6A9E-054A-9768-0C324161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ABE2FF-160D-0647-A05E-C185E1A9B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05F082-0540-8F4A-BCE0-F18DAA3C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479A60-0486-204F-8504-53F35896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2F9D43C-296F-5249-9CAC-15EA4EF7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B4BF6F-4D8C-E64D-B23E-B8FCCC4D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37468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878EF-E4A9-7149-B464-B1A37C3E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A79FE0-EE1D-B04C-ADB5-2BB5C4AF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BF149-0BC0-0B44-AF47-EF746836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997C8-A4A3-5648-ADF4-9BFD181C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8611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FB6863-1597-EC47-9E21-E626173A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324747-29C9-0645-885A-CCB1227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47A1C4-B95C-7045-B0DF-F3520D44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66913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CD1DD-B303-9843-8E10-AC44AF3A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9A6F5-F321-A74C-8B9A-8D6C6D13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B2E791-7AB9-2B4D-A409-7CC973EB7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C15073-3F19-6944-A073-B57CC4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5EFF83-E555-D644-94BE-08025C1C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B309-562C-2548-934E-CCE4415A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77192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31EA1-20C7-5640-995A-BD56C996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861350-822C-A849-96EC-6256BE3CD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2FF095-0178-9C45-8D42-519304A6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242B2D-20AB-1542-88A2-972064C6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802081-D113-0A44-977D-633698A8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6B270-7259-7A4F-AA4D-65D927B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0314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0D73B4-C174-EB48-9A53-08C41807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25359C-BEE1-9A40-AEBF-B68E909C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BA1366-3670-0840-B2AE-E3E30EAD0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5C56-02DE-1F43-BEF8-92678DB9143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CB8E2-1C61-6644-9B00-B21B24B5E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FE4E01-7B10-2D45-9753-B1393C389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2B550-C319-0B46-9785-DCF4605D9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9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0_569FBB8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6747E97C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CF31EF7-7061-2846-8C83-169C3C37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23" y="0"/>
            <a:ext cx="12202846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72FA79-B185-CD4C-ACE1-7D16A6A255DF}"/>
              </a:ext>
            </a:extLst>
          </p:cNvPr>
          <p:cNvSpPr txBox="1"/>
          <p:nvPr/>
        </p:nvSpPr>
        <p:spPr>
          <a:xfrm>
            <a:off x="2034236" y="3158709"/>
            <a:ext cx="7078132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fr-FR" sz="2500">
              <a:solidFill>
                <a:schemeClr val="bg1"/>
              </a:solidFill>
              <a:cs typeface="Dido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1A81C6-14AF-664B-9AB9-9C71ACA1196E}"/>
              </a:ext>
            </a:extLst>
          </p:cNvPr>
          <p:cNvSpPr txBox="1"/>
          <p:nvPr/>
        </p:nvSpPr>
        <p:spPr>
          <a:xfrm>
            <a:off x="1258488" y="217106"/>
            <a:ext cx="927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0" i="0" u="none" strike="noStrike">
                <a:solidFill>
                  <a:schemeClr val="bg1"/>
                </a:solidFill>
                <a:effectLst/>
                <a:latin typeface="Didot" panose="02000503000000020003" pitchFamily="2" charset="-79"/>
                <a:cs typeface="Didot" panose="02000503000000020003" pitchFamily="2" charset="-79"/>
              </a:rPr>
              <a:t>Présentation Legal Data Analytics</a:t>
            </a:r>
            <a:endParaRPr lang="fr-FR" sz="4000">
              <a:solidFill>
                <a:schemeClr val="bg1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3A45DC-0EC0-9146-AE66-F57F94B2A77E}"/>
              </a:ext>
            </a:extLst>
          </p:cNvPr>
          <p:cNvSpPr txBox="1"/>
          <p:nvPr/>
        </p:nvSpPr>
        <p:spPr>
          <a:xfrm>
            <a:off x="2363318" y="924992"/>
            <a:ext cx="7061200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2000" b="1" i="0" u="none" strike="noStrike">
                <a:solidFill>
                  <a:srgbClr val="000000"/>
                </a:solidFill>
                <a:effectLst/>
                <a:latin typeface="Grandview Display"/>
              </a:rPr>
              <a:t>Groupe </a:t>
            </a:r>
            <a:r>
              <a:rPr lang="fr-FR" sz="2000" b="1">
                <a:solidFill>
                  <a:srgbClr val="000000"/>
                </a:solidFill>
                <a:latin typeface="Grandview Display"/>
              </a:rPr>
              <a:t>C</a:t>
            </a:r>
            <a:endParaRPr lang="fr-FR" sz="2000" b="1">
              <a:cs typeface="Calibri" panose="020F0502020204030204"/>
            </a:endParaRPr>
          </a:p>
          <a:p>
            <a:endParaRPr lang="fr-FR">
              <a:latin typeface="Grandview Display"/>
            </a:endParaRPr>
          </a:p>
          <a:p>
            <a:br>
              <a:rPr lang="en-US"/>
            </a:br>
            <a:endParaRPr lang="en-US"/>
          </a:p>
          <a:p>
            <a:endParaRPr lang="fr-FR">
              <a:cs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9433E7-B915-7B59-0E68-96261371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724D0B-17AE-660C-5DD0-024661278E18}"/>
              </a:ext>
            </a:extLst>
          </p:cNvPr>
          <p:cNvSpPr txBox="1"/>
          <p:nvPr/>
        </p:nvSpPr>
        <p:spPr>
          <a:xfrm>
            <a:off x="1718563" y="3164464"/>
            <a:ext cx="746791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Didot" panose="02000503000000020003" pitchFamily="2" charset="-79"/>
                <a:cs typeface="Didot"/>
              </a:rPr>
              <a:t>Différence de renvois et résultats en termes de droits fondamentaux invoqués par les QPC provenant du Conseil d'Etat, de la Cour de cassation et du Conseil Constitutionnel</a:t>
            </a:r>
            <a:endParaRPr lang="fr-FR" sz="2800">
              <a:solidFill>
                <a:schemeClr val="bg1"/>
              </a:solidFill>
              <a:cs typeface="Didot"/>
            </a:endParaRPr>
          </a:p>
        </p:txBody>
      </p:sp>
    </p:spTree>
    <p:extLst>
      <p:ext uri="{BB962C8B-B14F-4D97-AF65-F5344CB8AC3E}">
        <p14:creationId xmlns:p14="http://schemas.microsoft.com/office/powerpoint/2010/main" val="14533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9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22 0.24861" pathEditMode="relative" ptsTypes="AA"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522 0.24861 L 0.05378 -0.02002" pathEditMode="relative" ptsTypes="AA">
                                      <p:cBhvr>
                                        <p:cTn id="18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378 -0.02002 L -0.3522 0.24861" pathEditMode="relative" ptsTypes="AA">
                                      <p:cBhvr>
                                        <p:cTn id="2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522 0.24861 L 0 0" pathEditMode="relative" ptsTypes="AA">
                                      <p:cBhvr>
                                        <p:cTn id="2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1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359341"/>
            <a:ext cx="12192000" cy="498659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10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800" b="1">
              <a:latin typeface="Grandview Display"/>
            </a:endParaRP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CCBD5C-2D30-65D6-9710-23729494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00" y="2104622"/>
            <a:ext cx="5409316" cy="2091317"/>
          </a:xfrm>
          <a:prstGeom prst="rect">
            <a:avLst/>
          </a:prstGeom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E61732C3-B72A-69C7-18B1-F01CAD094909}"/>
              </a:ext>
            </a:extLst>
          </p:cNvPr>
          <p:cNvSpPr txBox="1"/>
          <p:nvPr/>
        </p:nvSpPr>
        <p:spPr>
          <a:xfrm>
            <a:off x="1147368" y="1503832"/>
            <a:ext cx="5027002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Utilisation des </a:t>
            </a:r>
            <a:r>
              <a:rPr lang="fr-FR" sz="1600" b="1">
                <a:latin typeface="Grandview Display"/>
              </a:rPr>
              <a:t>regex </a:t>
            </a:r>
            <a:r>
              <a:rPr lang="fr-FR" sz="1600">
                <a:latin typeface="Grandview Display"/>
              </a:rPr>
              <a:t>pour trouver les numéros d'articles / d'alinéa : </a:t>
            </a:r>
            <a:endParaRPr lang="fr-FR"/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"r' article" → tout ce qui est </a:t>
            </a:r>
            <a:r>
              <a:rPr lang="fr-FR" sz="1600" i="1">
                <a:latin typeface="Grandview Display"/>
              </a:rPr>
              <a:t>après </a:t>
            </a:r>
            <a:r>
              <a:rPr lang="fr-FR" sz="1600">
                <a:latin typeface="Grandview Display"/>
              </a:rPr>
              <a:t>article </a:t>
            </a:r>
          </a:p>
          <a:p>
            <a:pPr marL="742950" lvl="1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"\ w*" → tout ce qui est </a:t>
            </a:r>
            <a:r>
              <a:rPr lang="fr-FR" sz="1600" i="1">
                <a:latin typeface="Grandview Display"/>
              </a:rPr>
              <a:t>avant </a:t>
            </a:r>
            <a:r>
              <a:rPr lang="fr-FR" sz="1600">
                <a:latin typeface="Grandview Display"/>
              </a:rPr>
              <a:t>"de la Déclaration / Constitution"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Utilisation de la</a:t>
            </a:r>
            <a:r>
              <a:rPr lang="fr-FR" sz="1600" b="1">
                <a:latin typeface="Grandview Display"/>
              </a:rPr>
              <a:t> fonction </a:t>
            </a:r>
            <a:r>
              <a:rPr lang="fr-FR" sz="1600" b="1" err="1">
                <a:latin typeface="Grandview Display"/>
              </a:rPr>
              <a:t>x.split</a:t>
            </a:r>
            <a:r>
              <a:rPr lang="fr-FR" sz="1600" b="1">
                <a:latin typeface="Grandview Display"/>
              </a:rPr>
              <a:t> </a:t>
            </a:r>
            <a:r>
              <a:rPr lang="fr-FR" sz="1600">
                <a:latin typeface="Grandview Display"/>
              </a:rPr>
              <a:t>pour : 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Obtenir le 2e élément pour la Constitution, DDHC → </a:t>
            </a:r>
            <a:r>
              <a:rPr lang="fr-FR" sz="1600" i="1">
                <a:latin typeface="Grandview Display"/>
              </a:rPr>
              <a:t>uniquement </a:t>
            </a:r>
            <a:r>
              <a:rPr lang="fr-FR" sz="1600">
                <a:latin typeface="Grandview Display"/>
              </a:rPr>
              <a:t>le numéro d'article </a:t>
            </a:r>
          </a:p>
          <a:p>
            <a:pPr lvl="1"/>
            <a:endParaRPr lang="fr-FR" sz="1600">
              <a:latin typeface="Grandview Display"/>
            </a:endParaRPr>
          </a:p>
          <a:p>
            <a:pPr marL="742950" lvl="1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Obtenir le 1e élément pour le préambule de la Constitution → </a:t>
            </a:r>
            <a:r>
              <a:rPr lang="fr-FR" sz="1600" i="1">
                <a:latin typeface="Grandview Display"/>
              </a:rPr>
              <a:t>uniquement </a:t>
            </a:r>
            <a:r>
              <a:rPr lang="fr-FR" sz="1600">
                <a:latin typeface="Grandview Display"/>
              </a:rPr>
              <a:t>l'alinéa correspondant </a:t>
            </a:r>
          </a:p>
          <a:p>
            <a:endParaRPr lang="fr-FR" sz="1600">
              <a:latin typeface="Grandview Display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6AD263F0-9DB5-EAC3-26EE-024F9D98A679}"/>
              </a:ext>
            </a:extLst>
          </p:cNvPr>
          <p:cNvSpPr txBox="1"/>
          <p:nvPr/>
        </p:nvSpPr>
        <p:spPr>
          <a:xfrm>
            <a:off x="3535272" y="683314"/>
            <a:ext cx="52676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>
                <a:latin typeface="Grandview Display"/>
              </a:rPr>
              <a:t>Récupération des articles du bloc de constitutionnalité </a:t>
            </a:r>
          </a:p>
        </p:txBody>
      </p:sp>
    </p:spTree>
    <p:extLst>
      <p:ext uri="{BB962C8B-B14F-4D97-AF65-F5344CB8AC3E}">
        <p14:creationId xmlns:p14="http://schemas.microsoft.com/office/powerpoint/2010/main" val="2266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AD157CF0-D0C0-CCB9-3B90-4D59B66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477444"/>
            <a:ext cx="6098673" cy="324806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D6133E9-9DE8-A5DE-F03E-FE01B366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" r="699" b="-493"/>
          <a:stretch/>
        </p:blipFill>
        <p:spPr>
          <a:xfrm>
            <a:off x="7534943" y="1477444"/>
            <a:ext cx="2282350" cy="3236727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61DB2049-8BAC-ECD7-AB7A-64845497A494}"/>
              </a:ext>
            </a:extLst>
          </p:cNvPr>
          <p:cNvSpPr txBox="1"/>
          <p:nvPr/>
        </p:nvSpPr>
        <p:spPr>
          <a:xfrm>
            <a:off x="3327681" y="938828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Exemple du </a:t>
            </a:r>
            <a:r>
              <a:rPr lang="fr-FR" sz="1600" err="1">
                <a:latin typeface="Grandview Display"/>
              </a:rPr>
              <a:t>dataframe</a:t>
            </a:r>
            <a:r>
              <a:rPr lang="fr-FR" sz="1600">
                <a:latin typeface="Grandview Display"/>
              </a:rPr>
              <a:t> du Conseil Constitutionnel :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12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194919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13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C6D33B2-54A7-A2E2-B211-F2F5CBFE1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0" y="1931816"/>
            <a:ext cx="10541464" cy="2823103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Juridiction d’origine de la décision de renvoi n’est indiquée dans la base de données que pour </a:t>
            </a:r>
            <a:r>
              <a:rPr lang="fr-FR" sz="1900" b="1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¼ des décisions du Conseil Constitutionnel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fr-FR" sz="1900" b="1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fr-FR" sz="1900" b="1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→Analyse de manière </a:t>
            </a:r>
            <a:r>
              <a:rPr lang="fr-FR" sz="1900" b="1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indépendante</a:t>
            </a: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Times" pitchFamily="2" charset="0"/>
              </a:rPr>
              <a:t> de l’ensemble des décisions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fr-FR" sz="19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→Suppression de la colonne « ORIGINE»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56AD07-F87B-F9BF-C5F0-C4C9E0ED82A3}"/>
              </a:ext>
            </a:extLst>
          </p:cNvPr>
          <p:cNvSpPr/>
          <p:nvPr/>
        </p:nvSpPr>
        <p:spPr>
          <a:xfrm>
            <a:off x="161858" y="1697846"/>
            <a:ext cx="11434192" cy="3841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A69A671-CFF0-B8D2-C021-ADD04A0C5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3" b="15092"/>
          <a:stretch/>
        </p:blipFill>
        <p:spPr>
          <a:xfrm>
            <a:off x="490330" y="2825059"/>
            <a:ext cx="10757851" cy="641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2A3A43-22FE-22D1-8978-8C9C5A7C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t="29955" r="39273" b="31853"/>
          <a:stretch/>
        </p:blipFill>
        <p:spPr>
          <a:xfrm>
            <a:off x="595950" y="4687447"/>
            <a:ext cx="10541464" cy="3627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490330" y="1274414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1. Lien entre les décisions</a:t>
            </a:r>
          </a:p>
        </p:txBody>
      </p:sp>
    </p:spTree>
    <p:extLst>
      <p:ext uri="{BB962C8B-B14F-4D97-AF65-F5344CB8AC3E}">
        <p14:creationId xmlns:p14="http://schemas.microsoft.com/office/powerpoint/2010/main" val="42684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14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490330" y="1274414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2. Uniformisation des décisions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6429B7-C3B0-E3A3-E87E-9838ECD71A53}"/>
              </a:ext>
            </a:extLst>
          </p:cNvPr>
          <p:cNvSpPr txBox="1"/>
          <p:nvPr/>
        </p:nvSpPr>
        <p:spPr>
          <a:xfrm>
            <a:off x="128146" y="4247350"/>
            <a:ext cx="402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>
                <a:latin typeface="Grandview Display" panose="020B0502040204020203" pitchFamily="34" charset="0"/>
              </a:rPr>
              <a:t>Pour chaque juridiction nombre trop important de solutions possibles  </a:t>
            </a:r>
          </a:p>
          <a:p>
            <a:r>
              <a:rPr lang="fr-FR">
                <a:latin typeface="Grandview Display" panose="020B0502040204020203" pitchFamily="34" charset="0"/>
              </a:rPr>
              <a:t>         ⇨</a:t>
            </a:r>
            <a:r>
              <a:rPr lang="fr-FR" b="1">
                <a:latin typeface="Grandview Display" panose="020B0502040204020203" pitchFamily="34" charset="0"/>
              </a:rPr>
              <a:t>Peu lisible </a:t>
            </a:r>
          </a:p>
          <a:p>
            <a:endParaRPr lang="fr-FR"/>
          </a:p>
        </p:txBody>
      </p:sp>
      <p:sp>
        <p:nvSpPr>
          <p:cNvPr id="26" name="Flèche vers la droite 25">
            <a:extLst>
              <a:ext uri="{FF2B5EF4-FFF2-40B4-BE49-F238E27FC236}">
                <a16:creationId xmlns:a16="http://schemas.microsoft.com/office/drawing/2014/main" id="{F0AC98B1-2781-166D-E18E-7A1B8599DFA4}"/>
              </a:ext>
            </a:extLst>
          </p:cNvPr>
          <p:cNvSpPr/>
          <p:nvPr/>
        </p:nvSpPr>
        <p:spPr>
          <a:xfrm>
            <a:off x="4257206" y="2421063"/>
            <a:ext cx="3797300" cy="57803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9B484B-F953-76E2-757E-68D535D1709C}"/>
              </a:ext>
            </a:extLst>
          </p:cNvPr>
          <p:cNvSpPr txBox="1"/>
          <p:nvPr/>
        </p:nvSpPr>
        <p:spPr>
          <a:xfrm>
            <a:off x="3760791" y="3059668"/>
            <a:ext cx="46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Grandview Display" panose="020B0502040204020203" pitchFamily="34" charset="0"/>
              </a:rPr>
              <a:t>Simplification en regroupant les solutions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AF26F05-4327-BD02-C9FE-AD98DB9944C7}"/>
              </a:ext>
            </a:extLst>
          </p:cNvPr>
          <p:cNvSpPr txBox="1"/>
          <p:nvPr/>
        </p:nvSpPr>
        <p:spPr>
          <a:xfrm>
            <a:off x="8258786" y="4102239"/>
            <a:ext cx="482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Réduction des catégories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Utilisation de la fonction ‘replace()’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>
                <a:latin typeface="Grandview Display" panose="020B0502040204020203" pitchFamily="34" charset="0"/>
              </a:rPr>
              <a:t>Facilite l’analyse des données  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7EEE92-26DA-7E9D-6421-6E2E6CBE5492}"/>
              </a:ext>
            </a:extLst>
          </p:cNvPr>
          <p:cNvSpPr txBox="1"/>
          <p:nvPr/>
        </p:nvSpPr>
        <p:spPr>
          <a:xfrm>
            <a:off x="68747" y="1730829"/>
            <a:ext cx="385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>
                <a:latin typeface="Grandview Display" panose="020B0502040204020203" pitchFamily="34" charset="0"/>
              </a:rPr>
              <a:t>Exemple solutions Conseil Constitutionnel</a:t>
            </a:r>
            <a:endParaRPr sz="1400" i="1">
              <a:latin typeface="Grandview Display" panose="020B0502040204020203" pitchFamily="34" charset="0"/>
            </a:endParaRPr>
          </a:p>
        </p:txBody>
      </p:sp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C371C1-B3AE-A569-0295-EA0633B5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2069660"/>
            <a:ext cx="3899375" cy="2036227"/>
          </a:xfrm>
          <a:prstGeom prst="rect">
            <a:avLst/>
          </a:prstGeom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8823E1-5191-1353-D724-6171553D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86" y="2387324"/>
            <a:ext cx="3832581" cy="11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15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3. Répartition des décisions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9B484B-F953-76E2-757E-68D535D1709C}"/>
              </a:ext>
            </a:extLst>
          </p:cNvPr>
          <p:cNvSpPr txBox="1"/>
          <p:nvPr/>
        </p:nvSpPr>
        <p:spPr>
          <a:xfrm>
            <a:off x="-1" y="2820776"/>
            <a:ext cx="5965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none" strike="noStrike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</a:t>
            </a:r>
            <a:r>
              <a:rPr lang="fr-FR" b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</a:t>
            </a:r>
            <a:r>
              <a:rPr lang="fr-FR" b="0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ficher des graphiques indiquant la répartition des décisions </a:t>
            </a:r>
            <a:r>
              <a:rPr lang="fr-FR" b="1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 solution</a:t>
            </a:r>
            <a:r>
              <a:rPr lang="fr-FR" b="0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et </a:t>
            </a:r>
            <a:r>
              <a:rPr lang="fr-FR" b="1" i="0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 matière pour chaque juridiction.</a:t>
            </a:r>
            <a:endParaRPr lang="fr-FR" b="1" i="1">
              <a:latin typeface="Grandview Display" panose="020B0502040204020203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17BC8B-A0A3-AEBF-1A1B-BAFCF4BD11A7}"/>
              </a:ext>
            </a:extLst>
          </p:cNvPr>
          <p:cNvSpPr/>
          <p:nvPr/>
        </p:nvSpPr>
        <p:spPr>
          <a:xfrm>
            <a:off x="65314" y="2684208"/>
            <a:ext cx="5965371" cy="1236106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074A58DC-E0C9-3407-1E7B-E57722B5AA32}"/>
              </a:ext>
            </a:extLst>
          </p:cNvPr>
          <p:cNvSpPr/>
          <p:nvPr/>
        </p:nvSpPr>
        <p:spPr>
          <a:xfrm>
            <a:off x="6096000" y="2894820"/>
            <a:ext cx="2332892" cy="615553"/>
          </a:xfrm>
          <a:prstGeom prst="rightArrow">
            <a:avLst/>
          </a:prstGeom>
          <a:solidFill>
            <a:srgbClr val="1B1C39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AA0FB4F5-8741-1E4E-5D8D-506EA99E19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526602"/>
                  </p:ext>
                </p:extLst>
              </p:nvPr>
            </p:nvGraphicFramePr>
            <p:xfrm>
              <a:off x="8657084" y="2405384"/>
              <a:ext cx="3048000" cy="1714500"/>
            </p:xfrm>
            <a:graphic>
              <a:graphicData uri="http://schemas.microsoft.com/office/powerpoint/2016/slidezoom">
                <pslz:sldZm>
                  <pslz:sldZmObj sldId="401" cId="678859466">
                    <pslz:zmPr id="{BABAF504-44BC-5D4F-80D2-6BFA8F6EC58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diapositive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0FB4F5-8741-1E4E-5D8D-506EA99E1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7084" y="24053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8AEB5BC-1CB2-02AF-32BA-A49EE573C11C}"/>
              </a:ext>
            </a:extLst>
          </p:cNvPr>
          <p:cNvSpPr txBox="1"/>
          <p:nvPr/>
        </p:nvSpPr>
        <p:spPr>
          <a:xfrm>
            <a:off x="7845875" y="1780873"/>
            <a:ext cx="46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</a:rPr>
              <a:t>Création des graphiques </a:t>
            </a:r>
          </a:p>
        </p:txBody>
      </p:sp>
    </p:spTree>
    <p:extLst>
      <p:ext uri="{BB962C8B-B14F-4D97-AF65-F5344CB8AC3E}">
        <p14:creationId xmlns:p14="http://schemas.microsoft.com/office/powerpoint/2010/main" val="42081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16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B3CC8F-18BE-89ED-4B8A-5497F6DD016E}"/>
              </a:ext>
            </a:extLst>
          </p:cNvPr>
          <p:cNvSpPr txBox="1"/>
          <p:nvPr/>
        </p:nvSpPr>
        <p:spPr>
          <a:xfrm>
            <a:off x="2933466" y="3661929"/>
            <a:ext cx="6073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value_counts() 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: compter nombre de solutions de chaque type</a:t>
            </a:r>
          </a:p>
          <a:p>
            <a:pPr algn="just"/>
            <a:endParaRPr lang="fr-FR" i="1" u="sng" strike="noStrike">
              <a:effectLst/>
              <a:latin typeface="Grandview Display" panose="020B0502040204020203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reindex() 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: réordonner les résultats</a:t>
            </a:r>
          </a:p>
          <a:p>
            <a:pPr algn="just"/>
            <a:endParaRPr lang="fr-FR" i="0" u="none" strike="noStrike">
              <a:effectLst/>
              <a:latin typeface="Grandview Display" panose="020B0502040204020203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b="1" i="0" u="none" strike="noStrike">
                <a:effectLst/>
                <a:latin typeface="Grandview Display" panose="020B0502040204020203" pitchFamily="34" charset="0"/>
              </a:rPr>
              <a:t>P</a:t>
            </a:r>
            <a:r>
              <a:rPr lang="fr-FR" b="1">
                <a:latin typeface="Grandview Display" panose="020B0502040204020203" pitchFamily="34" charset="0"/>
              </a:rPr>
              <a:t>lot.pie()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→tracer le graphique circulaire à partir de l'objet </a:t>
            </a:r>
            <a:r>
              <a:rPr lang="fr-FR">
                <a:latin typeface="Grandview Display" panose="020B0502040204020203" pitchFamily="34" charset="0"/>
              </a:rPr>
              <a:t>Series</a:t>
            </a:r>
            <a:r>
              <a:rPr lang="fr-FR" i="0" u="none" strike="noStrike">
                <a:effectLst/>
                <a:latin typeface="Grandview Display" panose="020B0502040204020203" pitchFamily="34" charset="0"/>
              </a:rPr>
              <a:t> obtenu avant</a:t>
            </a:r>
            <a:endParaRPr lang="fr-FR" i="1">
              <a:latin typeface="Grandview Display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23E60E-47CE-0414-5FA1-C2B46B5751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7" y="1164746"/>
            <a:ext cx="11811465" cy="213563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A1CEC8-B566-919F-5B23-0ABD44E25590}"/>
              </a:ext>
            </a:extLst>
          </p:cNvPr>
          <p:cNvSpPr/>
          <p:nvPr/>
        </p:nvSpPr>
        <p:spPr>
          <a:xfrm>
            <a:off x="2602525" y="3434269"/>
            <a:ext cx="6656009" cy="2583328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A5041F-2B7B-7FA2-A4CF-57C3FF09A0AE}"/>
              </a:ext>
            </a:extLst>
          </p:cNvPr>
          <p:cNvSpPr txBox="1"/>
          <p:nvPr/>
        </p:nvSpPr>
        <p:spPr>
          <a:xfrm>
            <a:off x="1424281" y="628111"/>
            <a:ext cx="1035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latin typeface="Grandview Display" panose="020B0502040204020203" pitchFamily="34" charset="0"/>
              </a:rPr>
              <a:t>Construction  du diagramme de répartition des solutions du Conseil Constitutionnel  </a:t>
            </a:r>
          </a:p>
        </p:txBody>
      </p:sp>
    </p:spTree>
    <p:extLst>
      <p:ext uri="{BB962C8B-B14F-4D97-AF65-F5344CB8AC3E}">
        <p14:creationId xmlns:p14="http://schemas.microsoft.com/office/powerpoint/2010/main" val="6788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17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pic>
        <p:nvPicPr>
          <p:cNvPr id="4" name="Image 3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4CCE0567-53D3-2F6C-ECE4-C2ECD6181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18221" r="18142" b="9993"/>
          <a:stretch/>
        </p:blipFill>
        <p:spPr>
          <a:xfrm>
            <a:off x="81321" y="1335339"/>
            <a:ext cx="4809441" cy="3010332"/>
          </a:xfrm>
          <a:prstGeom prst="rect">
            <a:avLst/>
          </a:prstGeom>
        </p:spPr>
      </p:pic>
      <p:pic>
        <p:nvPicPr>
          <p:cNvPr id="12" name="Image 11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92EC3D5F-6B80-00CF-401C-83D2D15D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4" t="12955" r="14225" b="10207"/>
          <a:stretch/>
        </p:blipFill>
        <p:spPr>
          <a:xfrm>
            <a:off x="7175424" y="1270810"/>
            <a:ext cx="4935255" cy="30103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B33897-1935-FA7A-B589-E7B9D54DE951}"/>
              </a:ext>
            </a:extLst>
          </p:cNvPr>
          <p:cNvSpPr txBox="1"/>
          <p:nvPr/>
        </p:nvSpPr>
        <p:spPr>
          <a:xfrm>
            <a:off x="7301240" y="4332390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le Conseil d’État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60F47-8588-8448-B43B-769E16AEF937}"/>
              </a:ext>
            </a:extLst>
          </p:cNvPr>
          <p:cNvSpPr txBox="1"/>
          <p:nvPr/>
        </p:nvSpPr>
        <p:spPr>
          <a:xfrm>
            <a:off x="81321" y="4396638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la Cour de cassation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/>
              <p:nvPr/>
            </p:nvSpPr>
            <p:spPr>
              <a:xfrm>
                <a:off x="1262018" y="5128194"/>
                <a:ext cx="99473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fr-FR" sz="1600" b="1" i="0" u="none" strike="noStrike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1/2 des demandes renvoyées au Conseil Constitutionnel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18" y="5128194"/>
                <a:ext cx="9947363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6B3E844-2979-EF91-E7F3-3F74563CC93F}"/>
              </a:ext>
            </a:extLst>
          </p:cNvPr>
          <p:cNvSpPr/>
          <p:nvPr/>
        </p:nvSpPr>
        <p:spPr>
          <a:xfrm>
            <a:off x="3120594" y="4990993"/>
            <a:ext cx="6433411" cy="615552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3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18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pic>
        <p:nvPicPr>
          <p:cNvPr id="2" name="Image 1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49285324-5571-166A-8B99-F5F65342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8" r="13941" b="12140"/>
          <a:stretch/>
        </p:blipFill>
        <p:spPr>
          <a:xfrm>
            <a:off x="2809237" y="1288143"/>
            <a:ext cx="6263642" cy="304431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D3CF642-0A37-9A38-0A48-D7123C7788C8}"/>
              </a:ext>
            </a:extLst>
          </p:cNvPr>
          <p:cNvSpPr txBox="1"/>
          <p:nvPr/>
        </p:nvSpPr>
        <p:spPr>
          <a:xfrm>
            <a:off x="3473431" y="4332453"/>
            <a:ext cx="49352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i="1">
                <a:latin typeface="Grandview Display"/>
              </a:rPr>
              <a:t>Solutions apportées par le Conseil Constitutionnel </a:t>
            </a:r>
            <a:endParaRPr sz="1600" i="1">
              <a:latin typeface="Grandview Display" panose="020B0502040204020203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8FFC99F-D463-83FB-5247-5C8B4A7F5471}"/>
              </a:ext>
            </a:extLst>
          </p:cNvPr>
          <p:cNvSpPr/>
          <p:nvPr/>
        </p:nvSpPr>
        <p:spPr>
          <a:xfrm>
            <a:off x="1583894" y="4952487"/>
            <a:ext cx="9160306" cy="615552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77AF3F-3FCD-8A60-B22B-C10743195C36}"/>
                  </a:ext>
                </a:extLst>
              </p:cNvPr>
              <p:cNvSpPr txBox="1"/>
              <p:nvPr/>
            </p:nvSpPr>
            <p:spPr>
              <a:xfrm>
                <a:off x="1208532" y="5047224"/>
                <a:ext cx="99774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fr-FR" sz="1600" b="1" i="0" u="none" strike="noStrike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 1/4 des demandes renvoyées au Conseil Constitutionnel sont déclarées non-conformes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C77AF3F-3FCD-8A60-B22B-C1074319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32" y="5047224"/>
                <a:ext cx="9977482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4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19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4"/>
            <a:ext cx="8170168" cy="61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B33897-1935-FA7A-B589-E7B9D54DE951}"/>
              </a:ext>
            </a:extLst>
          </p:cNvPr>
          <p:cNvSpPr txBox="1"/>
          <p:nvPr/>
        </p:nvSpPr>
        <p:spPr>
          <a:xfrm>
            <a:off x="3852339" y="4055969"/>
            <a:ext cx="493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le Conseil d’État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60F47-8588-8448-B43B-769E16AEF937}"/>
              </a:ext>
            </a:extLst>
          </p:cNvPr>
          <p:cNvSpPr txBox="1"/>
          <p:nvPr/>
        </p:nvSpPr>
        <p:spPr>
          <a:xfrm>
            <a:off x="-92376" y="4069916"/>
            <a:ext cx="4127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la Cour de cassation</a:t>
            </a:r>
            <a:endParaRPr sz="1600" i="1">
              <a:latin typeface="Grandview Display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/>
              <p:nvPr/>
            </p:nvSpPr>
            <p:spPr>
              <a:xfrm>
                <a:off x="1262018" y="5128194"/>
                <a:ext cx="99473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>
                    <a:solidFill>
                      <a:srgbClr val="000000"/>
                    </a:solidFill>
                    <a:latin typeface="Grandview Display" panose="020B0502040204020203" pitchFamily="34" charset="0"/>
                  </a:rPr>
                  <a:t>Pas d’uniformité de matières concernant les demandes pour chaque juridiction</a:t>
                </a:r>
              </a:p>
              <a:p>
                <a:pPr algn="ctr"/>
                <a:r>
                  <a:rPr lang="fr-FR" b="0" i="0" u="none" strike="noStrike">
                    <a:solidFill>
                      <a:srgbClr val="000000"/>
                    </a:solidFill>
                    <a:effectLst/>
                    <a:latin typeface="Grandview Display" panose="020B0502040204020203" pitchFamily="34" charset="0"/>
                  </a:rPr>
                  <a:t>➜ Cohérent : </a:t>
                </a:r>
                <a14:m>
                  <m:oMath xmlns:m="http://schemas.openxmlformats.org/officeDocument/2006/math">
                    <m:r>
                      <a:rPr lang="fr-F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b="0" i="0" u="none" strike="noStrike">
                    <a:solidFill>
                      <a:srgbClr val="000000"/>
                    </a:solidFill>
                    <a:effectLst/>
                    <a:latin typeface="Grandview Display" panose="020B0502040204020203" pitchFamily="34" charset="0"/>
                  </a:rPr>
                  <a:t> domaines de compétences respectifs </a:t>
                </a:r>
                <a:endParaRPr lang="fr-FR" b="1" i="0" u="none" strike="noStrike">
                  <a:solidFill>
                    <a:srgbClr val="000000"/>
                  </a:solidFill>
                  <a:effectLst/>
                  <a:latin typeface="Grandview Display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5F6F0D4-31DE-E4AE-C336-211514487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18" y="5128194"/>
                <a:ext cx="9947363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C4ED2A73-3501-F810-4247-50A22F88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" r="29562" b="2018"/>
          <a:stretch/>
        </p:blipFill>
        <p:spPr>
          <a:xfrm>
            <a:off x="4192741" y="1628876"/>
            <a:ext cx="3806518" cy="2453007"/>
          </a:xfrm>
          <a:prstGeom prst="rect">
            <a:avLst/>
          </a:prstGeom>
        </p:spPr>
      </p:pic>
      <p:pic>
        <p:nvPicPr>
          <p:cNvPr id="6" name="Image 5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28421CB7-0DFF-FF6F-B64E-27C1F68C5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1" t="7362" r="36324" b="2561"/>
          <a:stretch/>
        </p:blipFill>
        <p:spPr>
          <a:xfrm>
            <a:off x="89112" y="1588188"/>
            <a:ext cx="3581739" cy="2493695"/>
          </a:xfrm>
          <a:prstGeom prst="rect">
            <a:avLst/>
          </a:prstGeom>
        </p:spPr>
      </p:pic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FEEA3AB-9F19-1DAB-71A7-6CCD06FD60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3423578" y="1217590"/>
            <a:ext cx="1758993" cy="13141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Image 10" descr="Une image contenant graphique, diagramme circulaire&#10;&#10;Description générée automatiquement">
            <a:extLst>
              <a:ext uri="{FF2B5EF4-FFF2-40B4-BE49-F238E27FC236}">
                <a16:creationId xmlns:a16="http://schemas.microsoft.com/office/drawing/2014/main" id="{A6B502C3-D7D5-6411-5F3A-BA10C5A57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5" t="14315" r="35957" b="5402"/>
          <a:stretch/>
        </p:blipFill>
        <p:spPr>
          <a:xfrm>
            <a:off x="8390687" y="1609968"/>
            <a:ext cx="3712201" cy="24719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096398E-D47D-954A-52B4-3C69AE9234A1}"/>
              </a:ext>
            </a:extLst>
          </p:cNvPr>
          <p:cNvSpPr txBox="1"/>
          <p:nvPr/>
        </p:nvSpPr>
        <p:spPr>
          <a:xfrm>
            <a:off x="8521149" y="4055969"/>
            <a:ext cx="3888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>
                <a:latin typeface="Grandview Display" panose="020B0502040204020203" pitchFamily="34" charset="0"/>
              </a:rPr>
              <a:t>Matières étudiées par le Conseil Constitutionnel </a:t>
            </a:r>
            <a:endParaRPr sz="1600" i="1">
              <a:latin typeface="Grandview Display" panose="020B0502040204020203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27D74A1-F941-018E-20CD-D32FB8B7B265}"/>
              </a:ext>
            </a:extLst>
          </p:cNvPr>
          <p:cNvSpPr/>
          <p:nvPr/>
        </p:nvSpPr>
        <p:spPr>
          <a:xfrm>
            <a:off x="1731517" y="5109822"/>
            <a:ext cx="9198465" cy="757451"/>
          </a:xfrm>
          <a:prstGeom prst="roundRect">
            <a:avLst/>
          </a:prstGeom>
          <a:solidFill>
            <a:srgbClr val="BEB5B1">
              <a:alpha val="1278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3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D1D797A4-9DC0-7F4B-823B-8872ED449E18}"/>
              </a:ext>
            </a:extLst>
          </p:cNvPr>
          <p:cNvSpPr txBox="1">
            <a:spLocks/>
          </p:cNvSpPr>
          <p:nvPr/>
        </p:nvSpPr>
        <p:spPr>
          <a:xfrm>
            <a:off x="838200" y="22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rgbClr val="121426"/>
                </a:solidFill>
                <a:latin typeface="Grandview Display"/>
              </a:rPr>
              <a:t>Intervenantes</a:t>
            </a:r>
            <a:endParaRPr lang="fr-FR" b="1">
              <a:solidFill>
                <a:srgbClr val="121426"/>
              </a:solidFill>
              <a:latin typeface="Grandview Display" panose="020B0502040204020203" pitchFamily="34" charset="0"/>
            </a:endParaRPr>
          </a:p>
        </p:txBody>
      </p:sp>
      <p:pic>
        <p:nvPicPr>
          <p:cNvPr id="2" name="Image 1" descr="Une image contenant texte, capture d’écran, parking, électronique&#10;&#10;Description générée automatiquement">
            <a:extLst>
              <a:ext uri="{FF2B5EF4-FFF2-40B4-BE49-F238E27FC236}">
                <a16:creationId xmlns:a16="http://schemas.microsoft.com/office/drawing/2014/main" id="{B34C10CF-DEE5-F47E-FE61-3A138BFA5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t="665"/>
          <a:stretch/>
        </p:blipFill>
        <p:spPr>
          <a:xfrm>
            <a:off x="3637111" y="1215744"/>
            <a:ext cx="1865854" cy="9994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B93130-8B25-FC90-DB6C-396C1168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 descr="Une image contenant personne, terrain, extérieur, habits&#10;&#10;Description générée automatiquement">
            <a:extLst>
              <a:ext uri="{FF2B5EF4-FFF2-40B4-BE49-F238E27FC236}">
                <a16:creationId xmlns:a16="http://schemas.microsoft.com/office/drawing/2014/main" id="{29E2970D-5B09-164F-AC5C-23A6EE66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2487" y="2037740"/>
            <a:ext cx="2140293" cy="1695600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6F54238-4801-FE46-B92A-0ED7854700B5}"/>
              </a:ext>
            </a:extLst>
          </p:cNvPr>
          <p:cNvSpPr txBox="1"/>
          <p:nvPr/>
        </p:nvSpPr>
        <p:spPr>
          <a:xfrm>
            <a:off x="719423" y="4392414"/>
            <a:ext cx="2137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Marie-Amélie </a:t>
            </a:r>
            <a:r>
              <a:rPr lang="fr-FR" sz="1700" err="1">
                <a:latin typeface="Grandview Display" panose="020B0502040204020203" pitchFamily="34" charset="0"/>
              </a:rPr>
              <a:t>Vieuille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B787090-1675-CB42-B300-1B4002BA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119" y="2006306"/>
            <a:ext cx="2253600" cy="1695752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FBDEFEA-C3EC-E545-AB52-8AC4B13ED741}"/>
              </a:ext>
            </a:extLst>
          </p:cNvPr>
          <p:cNvSpPr txBox="1"/>
          <p:nvPr/>
        </p:nvSpPr>
        <p:spPr>
          <a:xfrm>
            <a:off x="3365119" y="4389644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Alyssa </a:t>
            </a:r>
            <a:r>
              <a:rPr lang="fr-FR" sz="1700" err="1">
                <a:latin typeface="Grandview Display" panose="020B0502040204020203" pitchFamily="34" charset="0"/>
              </a:rPr>
              <a:t>Simonou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23AB07C-E664-E94E-8D14-62DBF104717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096000" y="2001485"/>
            <a:ext cx="2597214" cy="1720670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3EE5ACA-7FFB-EC4A-B6BD-CCF315151FE9}"/>
              </a:ext>
            </a:extLst>
          </p:cNvPr>
          <p:cNvSpPr txBox="1"/>
          <p:nvPr/>
        </p:nvSpPr>
        <p:spPr>
          <a:xfrm>
            <a:off x="6472754" y="4389209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Katia </a:t>
            </a:r>
            <a:r>
              <a:rPr lang="fr-FR" sz="1700" err="1">
                <a:latin typeface="Grandview Display" panose="020B0502040204020203" pitchFamily="34" charset="0"/>
              </a:rPr>
              <a:t>Tensaouti</a:t>
            </a:r>
            <a:endParaRPr lang="fr-FR" sz="1700">
              <a:latin typeface="Grandview Display" panose="020B0502040204020203" pitchFamily="34" charset="0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D18945C-13A9-4749-A121-A10F822A9B2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299891" y="2037281"/>
            <a:ext cx="2605320" cy="1698548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CA9E1ADB-4F4A-E04F-948E-5B14EA445D87}"/>
              </a:ext>
            </a:extLst>
          </p:cNvPr>
          <p:cNvSpPr txBox="1"/>
          <p:nvPr/>
        </p:nvSpPr>
        <p:spPr>
          <a:xfrm>
            <a:off x="9302218" y="4391894"/>
            <a:ext cx="213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>
                <a:latin typeface="Grandview Display" panose="020B0502040204020203" pitchFamily="34" charset="0"/>
              </a:rPr>
              <a:t>Chiara Hassan</a:t>
            </a:r>
          </a:p>
        </p:txBody>
      </p:sp>
    </p:spTree>
    <p:extLst>
      <p:ext uri="{BB962C8B-B14F-4D97-AF65-F5344CB8AC3E}">
        <p14:creationId xmlns:p14="http://schemas.microsoft.com/office/powerpoint/2010/main" val="257727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20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1) Organisation d’un traitement des données par dates</a:t>
            </a:r>
          </a:p>
        </p:txBody>
      </p:sp>
      <p:pic>
        <p:nvPicPr>
          <p:cNvPr id="4" name="Image 3" descr="Une image contenant calendrier&#10;&#10;Description générée automatiquement">
            <a:extLst>
              <a:ext uri="{FF2B5EF4-FFF2-40B4-BE49-F238E27FC236}">
                <a16:creationId xmlns:a16="http://schemas.microsoft.com/office/drawing/2014/main" id="{4193650A-8285-0BFF-F1DE-9524E7C3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018"/>
            <a:ext cx="12192000" cy="1348978"/>
          </a:xfrm>
          <a:prstGeom prst="rect">
            <a:avLst/>
          </a:prstGeom>
        </p:spPr>
      </p:pic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058B8011-BAE7-3649-DF36-E8937539D849}"/>
              </a:ext>
            </a:extLst>
          </p:cNvPr>
          <p:cNvSpPr/>
          <p:nvPr/>
        </p:nvSpPr>
        <p:spPr>
          <a:xfrm rot="2371877">
            <a:off x="8380966" y="3006972"/>
            <a:ext cx="198011" cy="7581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519B11-20C0-B0C7-E1BC-D3564E778A9A}"/>
              </a:ext>
            </a:extLst>
          </p:cNvPr>
          <p:cNvSpPr txBox="1"/>
          <p:nvPr/>
        </p:nvSpPr>
        <p:spPr>
          <a:xfrm>
            <a:off x="7833610" y="2709471"/>
            <a:ext cx="27734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Jour / Mois / Année</a:t>
            </a:r>
          </a:p>
        </p:txBody>
      </p:sp>
    </p:spTree>
    <p:extLst>
      <p:ext uri="{BB962C8B-B14F-4D97-AF65-F5344CB8AC3E}">
        <p14:creationId xmlns:p14="http://schemas.microsoft.com/office/powerpoint/2010/main" val="36648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21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633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1)  Ex </a:t>
            </a:r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: </a:t>
            </a:r>
            <a:r>
              <a:rPr lang="fr-FR" err="1">
                <a:effectLst/>
                <a:latin typeface="Grandview Display" panose="020B0502040204020203" pitchFamily="34" charset="0"/>
              </a:rPr>
              <a:t>data_cons_cons</a:t>
            </a:r>
            <a:endParaRPr lang="fr-FR">
              <a:latin typeface="Grandview Display" panose="020B0502040204020203" pitchFamily="34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592993-9259-E9CB-9F87-8F1C1542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667"/>
            <a:ext cx="12192000" cy="3415882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84E483F-C0D8-27C5-717B-0D370582D7EF}"/>
              </a:ext>
            </a:extLst>
          </p:cNvPr>
          <p:cNvSpPr/>
          <p:nvPr/>
        </p:nvSpPr>
        <p:spPr>
          <a:xfrm>
            <a:off x="1126671" y="5497678"/>
            <a:ext cx="1175658" cy="26125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8BAABAA-9496-D65D-6E46-9D1776AF73DE}"/>
              </a:ext>
            </a:extLst>
          </p:cNvPr>
          <p:cNvCxnSpPr/>
          <p:nvPr/>
        </p:nvCxnSpPr>
        <p:spPr>
          <a:xfrm>
            <a:off x="1222714" y="6005884"/>
            <a:ext cx="7699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2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22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2) Conception du graphique 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CD78DB-48CD-FCEA-4C9F-6D347CC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" y="3472403"/>
            <a:ext cx="7772400" cy="12050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12865-4F92-3126-CE46-21393DCB0E72}"/>
              </a:ext>
            </a:extLst>
          </p:cNvPr>
          <p:cNvSpPr txBox="1"/>
          <p:nvPr/>
        </p:nvSpPr>
        <p:spPr>
          <a:xfrm>
            <a:off x="4542953" y="1607464"/>
            <a:ext cx="4003092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Méthode </a:t>
            </a:r>
            <a:r>
              <a:rPr lang="fr-FR" err="1">
                <a:latin typeface="Grandview Display" panose="020B0502040204020203" pitchFamily="34" charset="0"/>
              </a:rPr>
              <a:t>Expending</a:t>
            </a:r>
            <a:r>
              <a:rPr lang="fr-FR">
                <a:latin typeface="Grandview Display" panose="020B0502040204020203" pitchFamily="34" charset="0"/>
              </a:rPr>
              <a:t> + Méthode Count </a:t>
            </a:r>
          </a:p>
          <a:p>
            <a:pPr algn="ctr"/>
            <a:r>
              <a:rPr lang="fr-FR">
                <a:latin typeface="Grandview Display" panose="020B0502040204020203" pitchFamily="34" charset="0"/>
              </a:rPr>
              <a:t> = </a:t>
            </a:r>
          </a:p>
          <a:p>
            <a:r>
              <a:rPr lang="fr-FR">
                <a:latin typeface="Grandview Display" panose="020B0502040204020203" pitchFamily="34" charset="0"/>
              </a:rPr>
              <a:t>Compter le nombre cumulatif de décisions rendues chaque jour depuis 2010</a:t>
            </a:r>
          </a:p>
          <a:p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FBE3B59-5D7E-82C5-541A-F79470904B3E}"/>
              </a:ext>
            </a:extLst>
          </p:cNvPr>
          <p:cNvSpPr/>
          <p:nvPr/>
        </p:nvSpPr>
        <p:spPr>
          <a:xfrm>
            <a:off x="1141380" y="3468747"/>
            <a:ext cx="160744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C39C13DC-13C8-696F-0EF9-27A1DA6CB9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10916" y="2333882"/>
            <a:ext cx="2528475" cy="10951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564346CE-4B31-6CF3-949D-0A49926897A2}"/>
              </a:ext>
            </a:extLst>
          </p:cNvPr>
          <p:cNvSpPr/>
          <p:nvPr/>
        </p:nvSpPr>
        <p:spPr>
          <a:xfrm>
            <a:off x="3275153" y="3795550"/>
            <a:ext cx="80372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32ADCA9-3917-052C-9F8D-57F46A77B663}"/>
              </a:ext>
            </a:extLst>
          </p:cNvPr>
          <p:cNvSpPr txBox="1"/>
          <p:nvPr/>
        </p:nvSpPr>
        <p:spPr>
          <a:xfrm>
            <a:off x="7912483" y="3958186"/>
            <a:ext cx="3794751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</a:rPr>
              <a:t>Méthode Plot </a:t>
            </a:r>
          </a:p>
          <a:p>
            <a:pPr algn="ctr"/>
            <a:r>
              <a:rPr lang="fr-FR">
                <a:latin typeface="Grandview Display" panose="020B0502040204020203" pitchFamily="34" charset="0"/>
              </a:rPr>
              <a:t>=</a:t>
            </a:r>
          </a:p>
          <a:p>
            <a:r>
              <a:rPr lang="fr-FR">
                <a:latin typeface="Grandview Display" panose="020B0502040204020203" pitchFamily="34" charset="0"/>
              </a:rPr>
              <a:t>Obtention du graphique montrant l’évolution dans le temps du nombre de décisions rendues </a:t>
            </a:r>
          </a:p>
          <a:p>
            <a:endParaRPr lang="fr-FR">
              <a:latin typeface="Grandview Display" panose="020B0502040204020203" pitchFamily="34" charset="0"/>
            </a:endParaRP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548C9CE3-3CD0-D238-3A91-D5B2DE155119}"/>
              </a:ext>
            </a:extLst>
          </p:cNvPr>
          <p:cNvCxnSpPr>
            <a:stCxn id="17" idx="1"/>
            <a:endCxn id="16" idx="4"/>
          </p:cNvCxnSpPr>
          <p:nvPr/>
        </p:nvCxnSpPr>
        <p:spPr>
          <a:xfrm rot="10800000">
            <a:off x="3677013" y="4074951"/>
            <a:ext cx="4235470" cy="7603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23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4. Évolution temporelle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E4C81C-FE8D-A449-A788-5F1A1036BBBF}"/>
              </a:ext>
            </a:extLst>
          </p:cNvPr>
          <p:cNvSpPr txBox="1"/>
          <p:nvPr/>
        </p:nvSpPr>
        <p:spPr>
          <a:xfrm>
            <a:off x="297975" y="221716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3) Observations </a:t>
            </a:r>
          </a:p>
        </p:txBody>
      </p: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4072207-68C6-9C9C-40B5-4CA4B39F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19" y="2709649"/>
            <a:ext cx="5740400" cy="33909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A397863-5300-F580-8425-7FEABF2D77A2}"/>
              </a:ext>
            </a:extLst>
          </p:cNvPr>
          <p:cNvSpPr/>
          <p:nvPr/>
        </p:nvSpPr>
        <p:spPr>
          <a:xfrm>
            <a:off x="5630333" y="4913834"/>
            <a:ext cx="931333" cy="30480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1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24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55B2EA-C29C-45E7-5EEA-1D466612A589}"/>
              </a:ext>
            </a:extLst>
          </p:cNvPr>
          <p:cNvSpPr txBox="1"/>
          <p:nvPr/>
        </p:nvSpPr>
        <p:spPr>
          <a:xfrm>
            <a:off x="2294726" y="1976892"/>
            <a:ext cx="747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Mises en forme – chaque article doit correspondre un texte de référence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8303C5-0C1E-3572-DE31-8C615762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891"/>
            <a:ext cx="12192000" cy="349465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D2E4B0B5-A6CE-E343-7AFA-CA770E525C84}"/>
              </a:ext>
            </a:extLst>
          </p:cNvPr>
          <p:cNvSpPr/>
          <p:nvPr/>
        </p:nvSpPr>
        <p:spPr>
          <a:xfrm>
            <a:off x="4238402" y="3301099"/>
            <a:ext cx="4036167" cy="366548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Grandview Display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09E3A0-2DE7-4123-194B-B0B2927A9B72}"/>
              </a:ext>
            </a:extLst>
          </p:cNvPr>
          <p:cNvSpPr txBox="1"/>
          <p:nvPr/>
        </p:nvSpPr>
        <p:spPr>
          <a:xfrm>
            <a:off x="5867391" y="2858089"/>
            <a:ext cx="4422710" cy="369332"/>
          </a:xfrm>
          <a:prstGeom prst="rect">
            <a:avLst/>
          </a:prstGeom>
          <a:solidFill>
            <a:srgbClr val="EFE0D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Conversion en entiers</a:t>
            </a:r>
          </a:p>
        </p:txBody>
      </p:sp>
    </p:spTree>
    <p:extLst>
      <p:ext uri="{BB962C8B-B14F-4D97-AF65-F5344CB8AC3E}">
        <p14:creationId xmlns:p14="http://schemas.microsoft.com/office/powerpoint/2010/main" val="34103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25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3C8C0DA-8157-3D85-2DD0-F99302C3C890}"/>
              </a:ext>
            </a:extLst>
          </p:cNvPr>
          <p:cNvSpPr/>
          <p:nvPr/>
        </p:nvSpPr>
        <p:spPr>
          <a:xfrm>
            <a:off x="7212707" y="3429000"/>
            <a:ext cx="1129435" cy="238099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B3BEC6-169F-31FA-1E74-1CC52BDF602D}"/>
              </a:ext>
            </a:extLst>
          </p:cNvPr>
          <p:cNvSpPr txBox="1"/>
          <p:nvPr/>
        </p:nvSpPr>
        <p:spPr>
          <a:xfrm>
            <a:off x="4374400" y="171186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2477FC-1253-ACD9-577C-6DE1F470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44" y="2106542"/>
            <a:ext cx="7772400" cy="39749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9B9C5A-0637-0B22-C750-7F1C3BF67932}"/>
              </a:ext>
            </a:extLst>
          </p:cNvPr>
          <p:cNvSpPr/>
          <p:nvPr/>
        </p:nvSpPr>
        <p:spPr>
          <a:xfrm>
            <a:off x="7212707" y="2106542"/>
            <a:ext cx="2515909" cy="36646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1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26</a:t>
            </a:fld>
            <a:endParaRPr lang="fr-FR"/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4881E368-3C11-8A6A-99E4-364420975147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6EB778-2152-585D-C022-52F6304DD9AD}"/>
              </a:ext>
            </a:extLst>
          </p:cNvPr>
          <p:cNvSpPr txBox="1"/>
          <p:nvPr/>
        </p:nvSpPr>
        <p:spPr>
          <a:xfrm>
            <a:off x="2010916" y="330265"/>
            <a:ext cx="817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 panose="020B0502040204020203" pitchFamily="34" charset="0"/>
                <a:ea typeface="+mn-ea"/>
                <a:cs typeface="+mn-cs"/>
              </a:rPr>
              <a:t>Mise en forme des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3B0C8B-4494-8D3F-B2FF-14FD58A46DC3}"/>
              </a:ext>
            </a:extLst>
          </p:cNvPr>
          <p:cNvSpPr txBox="1"/>
          <p:nvPr/>
        </p:nvSpPr>
        <p:spPr>
          <a:xfrm>
            <a:off x="297975" y="1340072"/>
            <a:ext cx="446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randview Display" panose="020B0502040204020203" pitchFamily="34" charset="0"/>
              </a:rPr>
              <a:t>5. Bloc de constitutionnalité </a:t>
            </a:r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C8C268C7-2EBF-7D94-083C-01C07077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3885"/>
            <a:ext cx="7772400" cy="40028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B3BEC6-169F-31FA-1E74-1CC52BDF602D}"/>
              </a:ext>
            </a:extLst>
          </p:cNvPr>
          <p:cNvSpPr txBox="1"/>
          <p:nvPr/>
        </p:nvSpPr>
        <p:spPr>
          <a:xfrm>
            <a:off x="4374400" y="171186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atin typeface="Grandview Display" panose="020B0502040204020203" pitchFamily="34" charset="0"/>
              </a:rPr>
              <a:t>DataFrame</a:t>
            </a:r>
            <a:r>
              <a:rPr lang="fr-FR">
                <a:latin typeface="Grandview Display" panose="020B0502040204020203" pitchFamily="34" charset="0"/>
              </a:rPr>
              <a:t> du Conseil Constitutionnel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48F9AB-9454-3704-449B-D15917FC42FC}"/>
              </a:ext>
            </a:extLst>
          </p:cNvPr>
          <p:cNvSpPr/>
          <p:nvPr/>
        </p:nvSpPr>
        <p:spPr>
          <a:xfrm>
            <a:off x="5336498" y="2093885"/>
            <a:ext cx="4645702" cy="2895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418F3AD-F610-C8F4-1197-4CFB1440DE81}"/>
              </a:ext>
            </a:extLst>
          </p:cNvPr>
          <p:cNvSpPr/>
          <p:nvPr/>
        </p:nvSpPr>
        <p:spPr>
          <a:xfrm rot="5400000">
            <a:off x="7669741" y="4071312"/>
            <a:ext cx="3567897" cy="217527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381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1B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1B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27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378724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239579-D2F4-A831-3A68-AAA398CA44DB}"/>
              </a:ext>
            </a:extLst>
          </p:cNvPr>
          <p:cNvSpPr txBox="1"/>
          <p:nvPr/>
        </p:nvSpPr>
        <p:spPr>
          <a:xfrm>
            <a:off x="4110519" y="1064208"/>
            <a:ext cx="46570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3.1. Apparition des articles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ECF6DB-6B5C-1591-415B-F009DF3F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01" y="3048745"/>
            <a:ext cx="9414798" cy="17865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E3A443-4845-E978-4FB3-D5D85D050FED}"/>
              </a:ext>
            </a:extLst>
          </p:cNvPr>
          <p:cNvSpPr txBox="1"/>
          <p:nvPr/>
        </p:nvSpPr>
        <p:spPr>
          <a:xfrm>
            <a:off x="982361" y="1929394"/>
            <a:ext cx="10227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Déterminer le </a:t>
            </a:r>
            <a:r>
              <a:rPr lang="fr-FR" sz="1900" b="1">
                <a:latin typeface="Grandview Display" panose="020B0502040204020203" pitchFamily="34" charset="0"/>
              </a:rPr>
              <a:t>% d’apparition </a:t>
            </a:r>
            <a:r>
              <a:rPr lang="fr-FR" sz="1900">
                <a:latin typeface="Grandview Display" panose="020B0502040204020203" pitchFamily="34" charset="0"/>
              </a:rPr>
              <a:t>des dispositions du bloc de constitutionnalité dans les décisions de chacune des 3 juridictions </a:t>
            </a:r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articles les plus fréquemment invoqués à l’appui d’une QPC</a:t>
            </a:r>
            <a:endParaRPr lang="fr-FR" sz="1900" b="1">
              <a:latin typeface="Grandview Display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845B28-7CAC-0CA0-4A49-99A1FE00086C}"/>
              </a:ext>
            </a:extLst>
          </p:cNvPr>
          <p:cNvSpPr txBox="1"/>
          <p:nvPr/>
        </p:nvSpPr>
        <p:spPr>
          <a:xfrm>
            <a:off x="1553701" y="4835254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Grandview Display" panose="020B0502040204020203" pitchFamily="34" charset="0"/>
              </a:rPr>
              <a:t>Exemple conseil constitutionnel</a:t>
            </a:r>
          </a:p>
        </p:txBody>
      </p:sp>
    </p:spTree>
    <p:extLst>
      <p:ext uri="{BB962C8B-B14F-4D97-AF65-F5344CB8AC3E}">
        <p14:creationId xmlns:p14="http://schemas.microsoft.com/office/powerpoint/2010/main" val="13583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29</a:t>
            </a:fld>
            <a:endParaRPr lang="fr-FR"/>
          </a:p>
        </p:txBody>
      </p:sp>
      <p:pic>
        <p:nvPicPr>
          <p:cNvPr id="1028" name="Picture 4" descr="page1image50700208">
            <a:extLst>
              <a:ext uri="{FF2B5EF4-FFF2-40B4-BE49-F238E27FC236}">
                <a16:creationId xmlns:a16="http://schemas.microsoft.com/office/drawing/2014/main" id="{37AC20B2-EA97-BD66-3FEC-93AFC411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93" y="1341207"/>
            <a:ext cx="8124812" cy="4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5700AF31-DAAC-BAC8-E7B3-8D52B8E44369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BEF8AC-98B9-69FC-A3C2-26395462E33B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1356BB-B560-56CE-0522-66AD17B95AE8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Cour de cassation</a:t>
            </a:r>
          </a:p>
        </p:txBody>
      </p:sp>
    </p:spTree>
    <p:extLst>
      <p:ext uri="{BB962C8B-B14F-4D97-AF65-F5344CB8AC3E}">
        <p14:creationId xmlns:p14="http://schemas.microsoft.com/office/powerpoint/2010/main" val="24905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D1D797A4-9DC0-7F4B-823B-8872ED449E18}"/>
              </a:ext>
            </a:extLst>
          </p:cNvPr>
          <p:cNvSpPr txBox="1">
            <a:spLocks/>
          </p:cNvSpPr>
          <p:nvPr/>
        </p:nvSpPr>
        <p:spPr>
          <a:xfrm>
            <a:off x="838200" y="22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rgbClr val="121426"/>
                </a:solidFill>
                <a:latin typeface="Grandview Display" panose="020B0502040204020203" pitchFamily="34" charset="0"/>
                <a:cs typeface="Futura Medium"/>
              </a:rPr>
              <a:t>Introduction </a:t>
            </a:r>
            <a:endParaRPr lang="fr-FR" b="1">
              <a:solidFill>
                <a:srgbClr val="121426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6FBD6DC2-68A5-5245-82F6-37646092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0" y="1318591"/>
            <a:ext cx="5850835" cy="44637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Présentation du sujet 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Examen des droits fondamentaux soutenus à l'appui d'une QPC lors d</a:t>
            </a:r>
            <a:r>
              <a:rPr lang="fr-FR" sz="1700" u="sng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'un parcours juridictionnel complet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: </a:t>
            </a:r>
          </a:p>
          <a:p>
            <a:pPr lvl="1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Faisant l'objet d'un plus grand nombre de 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renvois </a:t>
            </a: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("succès") par le Conseil d'Etat ou la Cour de cassation</a:t>
            </a:r>
          </a:p>
          <a:p>
            <a:pPr lvl="1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 donnant lieu à un plus grand nombre de 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décisions de non-conformité</a:t>
            </a: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à la Constitution ("succès") par le Conseil Constitutionne</a:t>
            </a:r>
            <a:r>
              <a:rPr lang="fr-FR" sz="16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l </a:t>
            </a:r>
          </a:p>
          <a:p>
            <a:pPr marL="285750" indent="-285750"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Etude de la 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typologie des droits 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ayant le plus de succès :</a:t>
            </a:r>
          </a:p>
          <a:p>
            <a:pPr marL="742950" lvl="1" indent="0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Insérés dans la Constitution </a:t>
            </a:r>
          </a:p>
          <a:p>
            <a:pPr marL="742950" lvl="1" indent="0">
              <a:lnSpc>
                <a:spcPct val="120000"/>
              </a:lnSpc>
            </a:pPr>
            <a:r>
              <a:rPr lang="fr-FR" sz="16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Ou dans le bloc de constitutionnalité </a:t>
            </a:r>
          </a:p>
          <a:p>
            <a:pPr marL="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57150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B93130-8B25-FC90-DB6C-396C1168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A53A53-E064-C646-4A6F-D82A2219A375}"/>
              </a:ext>
            </a:extLst>
          </p:cNvPr>
          <p:cNvSpPr/>
          <p:nvPr/>
        </p:nvSpPr>
        <p:spPr>
          <a:xfrm>
            <a:off x="283028" y="1175657"/>
            <a:ext cx="6058137" cy="46066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1595BAA-3E74-D847-11CB-4EF80581B090}"/>
              </a:ext>
            </a:extLst>
          </p:cNvPr>
          <p:cNvSpPr txBox="1">
            <a:spLocks/>
          </p:cNvSpPr>
          <p:nvPr/>
        </p:nvSpPr>
        <p:spPr>
          <a:xfrm>
            <a:off x="6983145" y="1341595"/>
            <a:ext cx="4715024" cy="43343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Utilité du sujet 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Obtenir des clefs de compréhension des décisions de renvoi et de conformité des plus hautes juridictions françaises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Base de données QPC 360 portail de la QPC </a:t>
            </a:r>
            <a:r>
              <a:rPr lang="fr-FR" sz="1700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complète 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et </a:t>
            </a:r>
            <a:r>
              <a:rPr lang="fr-FR" sz="1700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récente</a:t>
            </a:r>
          </a:p>
          <a:p>
            <a:pPr>
              <a:lnSpc>
                <a:spcPct val="120000"/>
              </a:lnSpc>
            </a:pP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Echo avec la doctrine des droits fondamentaux : 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existe-t-il </a:t>
            </a:r>
            <a:r>
              <a:rPr lang="fr-FR" sz="1700" b="1" i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in fine </a:t>
            </a:r>
            <a:r>
              <a:rPr lang="fr-FR" sz="1700" b="1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des droits plus fondamentaux que d'autres</a:t>
            </a:r>
            <a:r>
              <a:rPr lang="fr-FR" sz="1700">
                <a:solidFill>
                  <a:srgbClr val="121426"/>
                </a:solidFill>
                <a:latin typeface="Grandview Display" panose="020B0502040204020203" pitchFamily="34" charset="0"/>
                <a:cs typeface="Cordia New"/>
              </a:rPr>
              <a:t> ? 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 b="1" i="1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 b="1" i="1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  <a:p>
            <a:pPr marL="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Times" pitchFamily="2" charset="0"/>
            </a:endParaRPr>
          </a:p>
          <a:p>
            <a:pPr marL="571500" indent="0">
              <a:lnSpc>
                <a:spcPct val="120000"/>
              </a:lnSpc>
              <a:buNone/>
            </a:pPr>
            <a:endParaRPr lang="fr-FR" sz="1700">
              <a:solidFill>
                <a:srgbClr val="121426"/>
              </a:solidFill>
              <a:latin typeface="Grandview Display" panose="020B0502040204020203" pitchFamily="34" charset="0"/>
              <a:cs typeface="Cordia New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252BF38-20B4-FA8C-C167-25CE569A49C5}"/>
              </a:ext>
            </a:extLst>
          </p:cNvPr>
          <p:cNvSpPr/>
          <p:nvPr/>
        </p:nvSpPr>
        <p:spPr>
          <a:xfrm>
            <a:off x="6548467" y="1094021"/>
            <a:ext cx="5471540" cy="4417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6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1image50700000">
            <a:extLst>
              <a:ext uri="{FF2B5EF4-FFF2-40B4-BE49-F238E27FC236}">
                <a16:creationId xmlns:a16="http://schemas.microsoft.com/office/drawing/2014/main" id="{22CE2734-F9F9-CCA8-6297-F532D2A2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93" y="1318425"/>
            <a:ext cx="8124812" cy="49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30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835A10-B3AF-E70A-D1B2-30A10C29D1BB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6F39C3-77A0-3986-F375-ECE98FAF9B9D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Conseil d’État</a:t>
            </a:r>
          </a:p>
        </p:txBody>
      </p:sp>
      <p:sp>
        <p:nvSpPr>
          <p:cNvPr id="11" name="Rectangle : avec coin arrondi 10">
            <a:extLst>
              <a:ext uri="{FF2B5EF4-FFF2-40B4-BE49-F238E27FC236}">
                <a16:creationId xmlns:a16="http://schemas.microsoft.com/office/drawing/2014/main" id="{55D70620-956E-20C7-3041-FE35E27EEBAD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27986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A08B9-DEA7-EA4E-A2B1-7DA42425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3. Analyse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31</a:t>
            </a:fld>
            <a:endParaRPr lang="fr-FR"/>
          </a:p>
        </p:txBody>
      </p:sp>
      <p:pic>
        <p:nvPicPr>
          <p:cNvPr id="8" name="Picture 1" descr="page1image50823376">
            <a:extLst>
              <a:ext uri="{FF2B5EF4-FFF2-40B4-BE49-F238E27FC236}">
                <a16:creationId xmlns:a16="http://schemas.microsoft.com/office/drawing/2014/main" id="{D685C9C9-AD47-8012-29D4-3B1A90E35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97" y="1351469"/>
            <a:ext cx="8112308" cy="496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3A872FA-9414-BFCB-D104-72CFEA1DA013}"/>
              </a:ext>
            </a:extLst>
          </p:cNvPr>
          <p:cNvSpPr/>
          <p:nvPr/>
        </p:nvSpPr>
        <p:spPr>
          <a:xfrm>
            <a:off x="9661908" y="908539"/>
            <a:ext cx="976313" cy="991933"/>
          </a:xfrm>
          <a:prstGeom prst="ellipse">
            <a:avLst/>
          </a:prstGeom>
          <a:solidFill>
            <a:srgbClr val="BC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36B10C-9059-76F1-BDE4-C99592EBB8C0}"/>
              </a:ext>
            </a:extLst>
          </p:cNvPr>
          <p:cNvSpPr txBox="1"/>
          <p:nvPr/>
        </p:nvSpPr>
        <p:spPr>
          <a:xfrm>
            <a:off x="9534510" y="1112117"/>
            <a:ext cx="1231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Conseil </a:t>
            </a:r>
            <a:r>
              <a:rPr lang="fr-FR" sz="1600" b="1" err="1">
                <a:solidFill>
                  <a:schemeClr val="bg1"/>
                </a:solidFill>
                <a:latin typeface="Grandview Display" panose="020B0502040204020203" pitchFamily="34" charset="0"/>
              </a:rPr>
              <a:t>constit</a:t>
            </a:r>
            <a:r>
              <a:rPr lang="fr-FR" sz="1600" b="1">
                <a:solidFill>
                  <a:schemeClr val="bg1"/>
                </a:solidFill>
                <a:latin typeface="Grandview Display" panose="020B0502040204020203" pitchFamily="34" charset="0"/>
              </a:rPr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E67ECB-8F5A-0D8C-9BF6-C27BF1F12074}"/>
              </a:ext>
            </a:extLst>
          </p:cNvPr>
          <p:cNvSpPr txBox="1"/>
          <p:nvPr/>
        </p:nvSpPr>
        <p:spPr>
          <a:xfrm>
            <a:off x="-62801" y="307718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b="1">
                <a:latin typeface="Grandview Display" panose="020B0502040204020203" pitchFamily="34" charset="0"/>
              </a:rPr>
              <a:t>Majorité d’articles de la DDHC</a:t>
            </a:r>
          </a:p>
        </p:txBody>
      </p:sp>
      <p:sp>
        <p:nvSpPr>
          <p:cNvPr id="14" name="Rectangle : avec coin arrondi 13">
            <a:extLst>
              <a:ext uri="{FF2B5EF4-FFF2-40B4-BE49-F238E27FC236}">
                <a16:creationId xmlns:a16="http://schemas.microsoft.com/office/drawing/2014/main" id="{CBD2F089-CDFB-6906-BADC-404B8E2CEDB4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8677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DFC297-83CF-AA86-2BFF-B755FBE85810}"/>
              </a:ext>
            </a:extLst>
          </p:cNvPr>
          <p:cNvSpPr txBox="1"/>
          <p:nvPr/>
        </p:nvSpPr>
        <p:spPr>
          <a:xfrm>
            <a:off x="279075" y="1194438"/>
            <a:ext cx="11633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Apparition de chaque article dans les décisions de renvoi / non-renvoi et de conformité / non-conformité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B463CFF-F9AD-9DFE-880F-6532FD18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0752"/>
            <a:ext cx="7772400" cy="41026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054E039-A17F-7003-B298-0DDB02144958}"/>
              </a:ext>
            </a:extLst>
          </p:cNvPr>
          <p:cNvSpPr txBox="1"/>
          <p:nvPr/>
        </p:nvSpPr>
        <p:spPr>
          <a:xfrm>
            <a:off x="2209800" y="5783374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Grandview Display" panose="020B0502040204020203" pitchFamily="34" charset="0"/>
              </a:rPr>
              <a:t>Exemple conseil constitutionnel</a:t>
            </a:r>
          </a:p>
        </p:txBody>
      </p:sp>
    </p:spTree>
    <p:extLst>
      <p:ext uri="{BB962C8B-B14F-4D97-AF65-F5344CB8AC3E}">
        <p14:creationId xmlns:p14="http://schemas.microsoft.com/office/powerpoint/2010/main" val="1167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7" name="Picture 3" descr="page1image50700832">
            <a:extLst>
              <a:ext uri="{FF2B5EF4-FFF2-40B4-BE49-F238E27FC236}">
                <a16:creationId xmlns:a16="http://schemas.microsoft.com/office/drawing/2014/main" id="{5E65AB73-1052-7AF5-3D0A-FDB4DC3A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12" y="1157581"/>
            <a:ext cx="10239575" cy="45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B8A8E1E3-4F66-4F41-71EE-A6CFD66571D6}"/>
              </a:ext>
            </a:extLst>
          </p:cNvPr>
          <p:cNvSpPr/>
          <p:nvPr/>
        </p:nvSpPr>
        <p:spPr>
          <a:xfrm>
            <a:off x="2392471" y="1565753"/>
            <a:ext cx="626302" cy="29881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D4AA481-7286-DFCD-185A-B333A6CAD504}"/>
              </a:ext>
            </a:extLst>
          </p:cNvPr>
          <p:cNvSpPr/>
          <p:nvPr/>
        </p:nvSpPr>
        <p:spPr>
          <a:xfrm>
            <a:off x="10020311" y="1490374"/>
            <a:ext cx="626302" cy="29881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0F5B5A-D8C5-BAC5-35A0-FFE9343077EC}"/>
              </a:ext>
            </a:extLst>
          </p:cNvPr>
          <p:cNvSpPr txBox="1"/>
          <p:nvPr/>
        </p:nvSpPr>
        <p:spPr>
          <a:xfrm>
            <a:off x="1736053" y="5735559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Article 6 DDHC = </a:t>
            </a:r>
            <a:r>
              <a:rPr lang="fr-FR" b="1">
                <a:latin typeface="Grandview Display" panose="020B0502040204020203" pitchFamily="34" charset="0"/>
              </a:rPr>
              <a:t>principe d</a:t>
            </a:r>
            <a:r>
              <a:rPr lang="fr-FR">
                <a:latin typeface="Grandview Display" panose="020B0502040204020203" pitchFamily="34" charset="0"/>
              </a:rPr>
              <a:t>’</a:t>
            </a:r>
            <a:r>
              <a:rPr lang="fr-FR" b="1">
                <a:latin typeface="Grandview Display" panose="020B0502040204020203" pitchFamily="34" charset="0"/>
              </a:rPr>
              <a:t>égalité</a:t>
            </a:r>
            <a:r>
              <a:rPr lang="fr-FR">
                <a:latin typeface="Grandview Display" panose="020B0502040204020203" pitchFamily="34" charset="0"/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2E9654-C2BD-F964-18CF-6374BE3F8A12}"/>
              </a:ext>
            </a:extLst>
          </p:cNvPr>
          <p:cNvSpPr txBox="1"/>
          <p:nvPr/>
        </p:nvSpPr>
        <p:spPr>
          <a:xfrm>
            <a:off x="7268765" y="570041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Grandview Display" panose="020B0502040204020203" pitchFamily="34" charset="0"/>
              </a:rPr>
              <a:t>Article 16 DDHC = </a:t>
            </a:r>
            <a:r>
              <a:rPr lang="fr-FR" b="1">
                <a:latin typeface="Grandview Display" panose="020B0502040204020203" pitchFamily="34" charset="0"/>
              </a:rPr>
              <a:t>droit au juge </a:t>
            </a:r>
          </a:p>
        </p:txBody>
      </p:sp>
    </p:spTree>
    <p:extLst>
      <p:ext uri="{BB962C8B-B14F-4D97-AF65-F5344CB8AC3E}">
        <p14:creationId xmlns:p14="http://schemas.microsoft.com/office/powerpoint/2010/main" val="325235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5" name="Picture 2" descr="page2image50751024">
            <a:extLst>
              <a:ext uri="{FF2B5EF4-FFF2-40B4-BE49-F238E27FC236}">
                <a16:creationId xmlns:a16="http://schemas.microsoft.com/office/drawing/2014/main" id="{0FBC19E3-29AE-5B2F-2F90-BDD25047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0" y="1157581"/>
            <a:ext cx="10239575" cy="45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3.2. Distribution des articles par solutions</a:t>
            </a:r>
          </a:p>
        </p:txBody>
      </p:sp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AB962671-C261-E086-7801-EBB33ADC65E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3.2</a:t>
            </a:r>
          </a:p>
        </p:txBody>
      </p:sp>
      <p:pic>
        <p:nvPicPr>
          <p:cNvPr id="3" name="Picture 1" descr="page1image50700624">
            <a:extLst>
              <a:ext uri="{FF2B5EF4-FFF2-40B4-BE49-F238E27FC236}">
                <a16:creationId xmlns:a16="http://schemas.microsoft.com/office/drawing/2014/main" id="{F10FB614-9203-9C9F-1B93-67797C0B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1" y="1141988"/>
            <a:ext cx="10239574" cy="45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7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2559C7-FD85-FFC4-BD5B-F82BBEEA00A6}"/>
              </a:ext>
            </a:extLst>
          </p:cNvPr>
          <p:cNvSpPr txBox="1"/>
          <p:nvPr/>
        </p:nvSpPr>
        <p:spPr>
          <a:xfrm>
            <a:off x="279075" y="908950"/>
            <a:ext cx="11633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>
                <a:latin typeface="Grandview Display" panose="020B0502040204020203" pitchFamily="34" charset="0"/>
              </a:rPr>
              <a:t>Calcul probabilité pour un article de mener à </a:t>
            </a:r>
            <a:r>
              <a:rPr lang="fr-FR" sz="1900" b="1">
                <a:latin typeface="Grandview Display" panose="020B0502040204020203" pitchFamily="34" charset="0"/>
              </a:rPr>
              <a:t>succès / échec</a:t>
            </a:r>
            <a:r>
              <a:rPr lang="fr-FR" sz="1900">
                <a:latin typeface="Grandview Display" panose="020B0502040204020203" pitchFamily="34" charset="0"/>
              </a:rPr>
              <a:t> – comparaison avec la probabilité moyenne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9E82FE-ABCB-A0B9-C016-1C26DC22B5BC}"/>
              </a:ext>
            </a:extLst>
          </p:cNvPr>
          <p:cNvSpPr txBox="1"/>
          <p:nvPr/>
        </p:nvSpPr>
        <p:spPr>
          <a:xfrm>
            <a:off x="595950" y="1253754"/>
            <a:ext cx="38519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700" b="1">
                <a:latin typeface="Grandview Display" panose="020B0502040204020203" pitchFamily="34" charset="0"/>
              </a:rPr>
              <a:t>Succès</a:t>
            </a:r>
            <a:r>
              <a:rPr lang="fr-FR" sz="1700">
                <a:latin typeface="Grandview Display" panose="020B0502040204020203" pitchFamily="34" charset="0"/>
              </a:rPr>
              <a:t> = renvoi / non-conformité</a:t>
            </a:r>
          </a:p>
          <a:p>
            <a:pPr algn="just"/>
            <a:r>
              <a:rPr lang="fr-FR" sz="1700" b="1">
                <a:latin typeface="Grandview Display" panose="020B0502040204020203" pitchFamily="34" charset="0"/>
              </a:rPr>
              <a:t>Échec</a:t>
            </a:r>
            <a:r>
              <a:rPr lang="fr-FR" sz="1700">
                <a:latin typeface="Grandview Display" panose="020B0502040204020203" pitchFamily="34" charset="0"/>
              </a:rPr>
              <a:t> = non-renvoi / conformité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B7E83F-A717-6899-DB40-7221E7DC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7" y="2636690"/>
            <a:ext cx="7173041" cy="30633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4A30F3-84F8-83ED-92DB-09986AAB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203" y="1281386"/>
            <a:ext cx="3851994" cy="4682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394F7B-6EF1-6101-6375-45688982E2A7}"/>
              </a:ext>
            </a:extLst>
          </p:cNvPr>
          <p:cNvSpPr txBox="1"/>
          <p:nvPr/>
        </p:nvSpPr>
        <p:spPr>
          <a:xfrm>
            <a:off x="2713053" y="2214111"/>
            <a:ext cx="2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>
                <a:latin typeface="Grandview Display" panose="020B0502040204020203" pitchFamily="34" charset="0"/>
                <a:sym typeface="Wingdings" pitchFamily="2" charset="2"/>
              </a:rPr>
              <a:t></a:t>
            </a:r>
            <a:r>
              <a:rPr lang="fr-FR" b="1">
                <a:latin typeface="Grandview Display" panose="020B0502040204020203" pitchFamily="34" charset="0"/>
                <a:sym typeface="Wingdings" pitchFamily="2" charset="2"/>
              </a:rPr>
              <a:t> </a:t>
            </a:r>
            <a:r>
              <a:rPr lang="fr-FR" err="1">
                <a:latin typeface="Grandview Display" panose="020B0502040204020203" pitchFamily="34" charset="0"/>
                <a:sym typeface="Wingdings" pitchFamily="2" charset="2"/>
              </a:rPr>
              <a:t>Dataframe</a:t>
            </a:r>
            <a:endParaRPr lang="fr-FR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84B226-E32D-7238-46DE-69A1867C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37" y="1013233"/>
            <a:ext cx="8644525" cy="1747420"/>
          </a:xfrm>
          <a:prstGeom prst="rect">
            <a:avLst/>
          </a:prstGeom>
        </p:spPr>
      </p:pic>
      <p:pic>
        <p:nvPicPr>
          <p:cNvPr id="15361" name="Picture 1" descr="page2image50718464">
            <a:extLst>
              <a:ext uri="{FF2B5EF4-FFF2-40B4-BE49-F238E27FC236}">
                <a16:creationId xmlns:a16="http://schemas.microsoft.com/office/drawing/2014/main" id="{AEEAEDED-A6AC-0C86-B591-8654251C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06" y="2846802"/>
            <a:ext cx="6722785" cy="30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C5DCB75-8F6B-F946-DBB4-8B28CFEBE558}"/>
              </a:ext>
            </a:extLst>
          </p:cNvPr>
          <p:cNvSpPr txBox="1"/>
          <p:nvPr/>
        </p:nvSpPr>
        <p:spPr>
          <a:xfrm>
            <a:off x="0" y="1566943"/>
            <a:ext cx="21513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 </a:t>
            </a:r>
            <a:r>
              <a:rPr lang="fr-FR" sz="1900">
                <a:latin typeface="Grandview Display" panose="020B0502040204020203" pitchFamily="34" charset="0"/>
              </a:rPr>
              <a:t>Graphiques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BE38437-E695-A7DF-156E-0A4374447182}"/>
              </a:ext>
            </a:extLst>
          </p:cNvPr>
          <p:cNvSpPr/>
          <p:nvPr/>
        </p:nvSpPr>
        <p:spPr>
          <a:xfrm>
            <a:off x="7413674" y="1013233"/>
            <a:ext cx="606064" cy="365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B039D6-6C8B-5396-DABB-FBC3B1D4A764}"/>
              </a:ext>
            </a:extLst>
          </p:cNvPr>
          <p:cNvSpPr txBox="1"/>
          <p:nvPr/>
        </p:nvSpPr>
        <p:spPr>
          <a:xfrm>
            <a:off x="-100534" y="1886943"/>
            <a:ext cx="19748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>
                <a:latin typeface="Grandview Display" panose="020B0502040204020203" pitchFamily="34" charset="0"/>
                <a:sym typeface="Wingdings" pitchFamily="2" charset="2"/>
              </a:rPr>
              <a:t>Pour les articles cités dans au moins 10 décisions</a:t>
            </a:r>
            <a:endParaRPr lang="fr-FR" sz="150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pic>
        <p:nvPicPr>
          <p:cNvPr id="2" name="Picture 2" descr="page2image50721376">
            <a:extLst>
              <a:ext uri="{FF2B5EF4-FFF2-40B4-BE49-F238E27FC236}">
                <a16:creationId xmlns:a16="http://schemas.microsoft.com/office/drawing/2014/main" id="{3AC06C9C-82A0-CE7E-5552-139F8E60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" y="1330706"/>
            <a:ext cx="6154855" cy="29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age2image50724080">
            <a:extLst>
              <a:ext uri="{FF2B5EF4-FFF2-40B4-BE49-F238E27FC236}">
                <a16:creationId xmlns:a16="http://schemas.microsoft.com/office/drawing/2014/main" id="{E8326096-2F05-9285-6BEC-5F452B1A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584" y="1330706"/>
            <a:ext cx="6154854" cy="29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52ABB8F-01E7-0ED4-6BE3-B861946C041F}"/>
              </a:ext>
            </a:extLst>
          </p:cNvPr>
          <p:cNvSpPr/>
          <p:nvPr/>
        </p:nvSpPr>
        <p:spPr>
          <a:xfrm>
            <a:off x="2377440" y="3512310"/>
            <a:ext cx="573024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B15B29-8B74-042F-34C1-7108D9F2BC93}"/>
              </a:ext>
            </a:extLst>
          </p:cNvPr>
          <p:cNvSpPr/>
          <p:nvPr/>
        </p:nvSpPr>
        <p:spPr>
          <a:xfrm>
            <a:off x="2857773" y="2330767"/>
            <a:ext cx="925654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2028137-C9A4-1D26-DC75-6BF3D8297557}"/>
              </a:ext>
            </a:extLst>
          </p:cNvPr>
          <p:cNvSpPr/>
          <p:nvPr/>
        </p:nvSpPr>
        <p:spPr>
          <a:xfrm>
            <a:off x="8544093" y="3109044"/>
            <a:ext cx="551139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E1FD28-FA57-9F24-74BA-1F2C03CFD992}"/>
              </a:ext>
            </a:extLst>
          </p:cNvPr>
          <p:cNvSpPr/>
          <p:nvPr/>
        </p:nvSpPr>
        <p:spPr>
          <a:xfrm>
            <a:off x="8948927" y="1960201"/>
            <a:ext cx="551139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8CDDE2-906C-9705-C613-3EF08A67448A}"/>
              </a:ext>
            </a:extLst>
          </p:cNvPr>
          <p:cNvSpPr txBox="1"/>
          <p:nvPr/>
        </p:nvSpPr>
        <p:spPr>
          <a:xfrm>
            <a:off x="881570" y="4598461"/>
            <a:ext cx="39524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16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droit au juge</a:t>
            </a:r>
          </a:p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6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principe d’égalité</a:t>
            </a:r>
            <a:endParaRPr lang="fr-FR" sz="1900" b="1">
              <a:latin typeface="Grandview Display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08D29E-547C-7C45-35B6-35B81156E4AA}"/>
              </a:ext>
            </a:extLst>
          </p:cNvPr>
          <p:cNvSpPr txBox="1"/>
          <p:nvPr/>
        </p:nvSpPr>
        <p:spPr>
          <a:xfrm>
            <a:off x="5934706" y="4598461"/>
            <a:ext cx="56192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 9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présomption d’innocence</a:t>
            </a:r>
          </a:p>
          <a:p>
            <a:pPr algn="just"/>
            <a:r>
              <a:rPr lang="fr-FR" sz="1900">
                <a:latin typeface="Grandview Display" panose="020B0502040204020203" pitchFamily="34" charset="0"/>
                <a:sym typeface="Wingdings" pitchFamily="2" charset="2"/>
              </a:rPr>
              <a:t>Article2 DDHC = </a:t>
            </a:r>
            <a:r>
              <a:rPr lang="fr-FR" sz="1900" b="1">
                <a:latin typeface="Grandview Display" panose="020B0502040204020203" pitchFamily="34" charset="0"/>
                <a:sym typeface="Wingdings" pitchFamily="2" charset="2"/>
              </a:rPr>
              <a:t>liberté / droit de propriété / sûreté</a:t>
            </a:r>
            <a:endParaRPr lang="fr-FR" sz="1900" b="1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DDB6CB63-CA35-5844-86CA-A760A5E73378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ADD6F-0EF9-6D6E-C695-7B1C4F3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39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8A02B-828E-7705-1971-4C73D2739E47}"/>
              </a:ext>
            </a:extLst>
          </p:cNvPr>
          <p:cNvSpPr txBox="1"/>
          <p:nvPr/>
        </p:nvSpPr>
        <p:spPr>
          <a:xfrm>
            <a:off x="2857773" y="339213"/>
            <a:ext cx="7162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>
                <a:latin typeface="Grandview Display" panose="020B0502040204020203" pitchFamily="34" charset="0"/>
              </a:rPr>
              <a:t>3.3. Distribution des solutions par articles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3833DBBB-8B3E-C8D9-6B3B-2085862AD5C7}"/>
              </a:ext>
            </a:extLst>
          </p:cNvPr>
          <p:cNvSpPr/>
          <p:nvPr/>
        </p:nvSpPr>
        <p:spPr>
          <a:xfrm>
            <a:off x="0" y="-1"/>
            <a:ext cx="685800" cy="757451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3.3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6E506A-7129-DDFC-F4ED-B03BDBA9D0D3}"/>
              </a:ext>
            </a:extLst>
          </p:cNvPr>
          <p:cNvSpPr txBox="1"/>
          <p:nvPr/>
        </p:nvSpPr>
        <p:spPr>
          <a:xfrm>
            <a:off x="2707796" y="1149012"/>
            <a:ext cx="690304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>
                <a:latin typeface="Grandview Display" panose="020B0502040204020203" pitchFamily="34" charset="0"/>
              </a:rPr>
              <a:t>Probabilité de succès / d’échec à l’issue d’un parcours complet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63ECAA-6095-7539-2AFD-088CFC37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1" y="1533733"/>
            <a:ext cx="5542583" cy="4354280"/>
          </a:xfrm>
          <a:prstGeom prst="rect">
            <a:avLst/>
          </a:prstGeom>
        </p:spPr>
      </p:pic>
      <p:pic>
        <p:nvPicPr>
          <p:cNvPr id="19457" name="Picture 1" descr="page2image50747072">
            <a:extLst>
              <a:ext uri="{FF2B5EF4-FFF2-40B4-BE49-F238E27FC236}">
                <a16:creationId xmlns:a16="http://schemas.microsoft.com/office/drawing/2014/main" id="{D9CD37E3-7295-C6B5-529E-C2BC73434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3"/>
          <a:stretch/>
        </p:blipFill>
        <p:spPr bwMode="auto">
          <a:xfrm>
            <a:off x="5629064" y="2119767"/>
            <a:ext cx="5864469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page2image50747072">
            <a:extLst>
              <a:ext uri="{FF2B5EF4-FFF2-40B4-BE49-F238E27FC236}">
                <a16:creationId xmlns:a16="http://schemas.microsoft.com/office/drawing/2014/main" id="{F0C842AB-0BC6-6AEB-1484-D8419B23F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3" t="7992" b="79519"/>
          <a:stretch/>
        </p:blipFill>
        <p:spPr bwMode="auto">
          <a:xfrm>
            <a:off x="10482080" y="5385641"/>
            <a:ext cx="927769" cy="4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811457B-D2FA-AA16-979C-433AC7723191}"/>
              </a:ext>
            </a:extLst>
          </p:cNvPr>
          <p:cNvSpPr/>
          <p:nvPr/>
        </p:nvSpPr>
        <p:spPr>
          <a:xfrm>
            <a:off x="10381957" y="4133911"/>
            <a:ext cx="377952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141525E-5A1C-18C9-732A-D84E5A6D42D5}"/>
              </a:ext>
            </a:extLst>
          </p:cNvPr>
          <p:cNvSpPr/>
          <p:nvPr/>
        </p:nvSpPr>
        <p:spPr>
          <a:xfrm>
            <a:off x="10631424" y="3066759"/>
            <a:ext cx="377952" cy="362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3540337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981C5F1-202A-EBB9-2B8C-ED9E718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7"/>
            <a:ext cx="10515600" cy="1325563"/>
          </a:xfrm>
        </p:spPr>
        <p:txBody>
          <a:bodyPr/>
          <a:lstStyle/>
          <a:p>
            <a:pPr algn="ctr"/>
            <a:r>
              <a:rPr lang="fr-FR" sz="3600" b="1">
                <a:latin typeface="Grandview Display"/>
              </a:rPr>
              <a:t>Conclusion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47A450-D635-CA83-4E17-D668CB66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75FD9B-F557-AC83-7EC5-58414752BB2C}"/>
              </a:ext>
            </a:extLst>
          </p:cNvPr>
          <p:cNvSpPr txBox="1"/>
          <p:nvPr/>
        </p:nvSpPr>
        <p:spPr>
          <a:xfrm>
            <a:off x="428422" y="1497239"/>
            <a:ext cx="1133515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>
                <a:latin typeface="Grandview Display" panose="020B0502040204020203" pitchFamily="34" charset="0"/>
              </a:rPr>
              <a:t>Utilité de ces résultats : déterminer la probabilité de succès d’une QPC selon l’article de la DDHC invoqué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CC9DE5-44AA-72C0-B101-95DB3CA1775A}"/>
              </a:ext>
            </a:extLst>
          </p:cNvPr>
          <p:cNvSpPr txBox="1"/>
          <p:nvPr/>
        </p:nvSpPr>
        <p:spPr>
          <a:xfrm>
            <a:off x="5565241" y="2703382"/>
            <a:ext cx="106150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00" b="1">
                <a:latin typeface="Grandview Display" panose="020B0502040204020203" pitchFamily="34" charset="0"/>
              </a:rPr>
              <a:t>LIMITES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1D4E4D-85FD-2BA1-FD72-59EF21E8CBF1}"/>
              </a:ext>
            </a:extLst>
          </p:cNvPr>
          <p:cNvSpPr txBox="1"/>
          <p:nvPr/>
        </p:nvSpPr>
        <p:spPr>
          <a:xfrm>
            <a:off x="161519" y="4209605"/>
            <a:ext cx="118689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Cas par cas – Autres critères : caractère sérieux/nouveau – constitutionnalité des dispositions critiquées…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730A9D-77C8-F021-FFDC-CA5386D75168}"/>
              </a:ext>
            </a:extLst>
          </p:cNvPr>
          <p:cNvSpPr txBox="1"/>
          <p:nvPr/>
        </p:nvSpPr>
        <p:spPr>
          <a:xfrm>
            <a:off x="161519" y="3830182"/>
            <a:ext cx="65902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Écarts dans nos résultats </a:t>
            </a:r>
            <a:r>
              <a:rPr lang="fr-FR" sz="1900" b="1">
                <a:latin typeface="Grandview Display" panose="020B0502040204020203" pitchFamily="34" charset="0"/>
              </a:rPr>
              <a:t>significatifs </a:t>
            </a:r>
            <a:r>
              <a:rPr lang="fr-FR" sz="1900">
                <a:latin typeface="Grandview Display" panose="020B0502040204020203" pitchFamily="34" charset="0"/>
              </a:rPr>
              <a:t>ou </a:t>
            </a:r>
            <a:r>
              <a:rPr lang="fr-FR" sz="1900" b="1">
                <a:latin typeface="Grandview Display" panose="020B0502040204020203" pitchFamily="34" charset="0"/>
              </a:rPr>
              <a:t>dus au hasard </a:t>
            </a:r>
            <a:r>
              <a:rPr lang="fr-FR" sz="1900">
                <a:latin typeface="Grandview Display" panose="020B0502040204020203" pitchFamily="34" charset="0"/>
              </a:rPr>
              <a:t>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39B4C0-3BB3-98E1-8921-15ADF99ABC72}"/>
              </a:ext>
            </a:extLst>
          </p:cNvPr>
          <p:cNvSpPr txBox="1"/>
          <p:nvPr/>
        </p:nvSpPr>
        <p:spPr>
          <a:xfrm>
            <a:off x="161519" y="3463586"/>
            <a:ext cx="28216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900">
                <a:latin typeface="Grandview Display" panose="020B0502040204020203" pitchFamily="34" charset="0"/>
              </a:rPr>
              <a:t>Données manquantes</a:t>
            </a:r>
          </a:p>
        </p:txBody>
      </p:sp>
    </p:spTree>
    <p:extLst>
      <p:ext uri="{BB962C8B-B14F-4D97-AF65-F5344CB8AC3E}">
        <p14:creationId xmlns:p14="http://schemas.microsoft.com/office/powerpoint/2010/main" val="16961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981C5F1-202A-EBB9-2B8C-ED9E718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45" y="2358517"/>
            <a:ext cx="10515600" cy="1325563"/>
          </a:xfrm>
        </p:spPr>
        <p:txBody>
          <a:bodyPr/>
          <a:lstStyle/>
          <a:p>
            <a:pPr algn="ctr"/>
            <a:r>
              <a:rPr lang="fr-FR" sz="3600" b="1">
                <a:latin typeface="Grandview Display"/>
              </a:rPr>
              <a:t>Merci !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47A450-D635-CA83-4E17-D668CB66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41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437F4-D5CC-BB3C-8203-70F5CEE7DC61}"/>
              </a:ext>
            </a:extLst>
          </p:cNvPr>
          <p:cNvSpPr txBox="1"/>
          <p:nvPr/>
        </p:nvSpPr>
        <p:spPr>
          <a:xfrm>
            <a:off x="595317" y="1474207"/>
            <a:ext cx="11004438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371600" lvl="2" indent="-457200" algn="just">
              <a:buFont typeface="Arial" panose="020B0604020202020204" pitchFamily="34" charset="0"/>
              <a:buChar char="•"/>
            </a:pPr>
            <a:endParaRPr lang="fr-FR" sz="2400">
              <a:latin typeface="Grandview Display"/>
              <a:ea typeface="+mn-lt"/>
              <a:cs typeface="+mn-lt"/>
            </a:endParaRPr>
          </a:p>
          <a:p>
            <a:pPr marL="2686050" lvl="3" indent="-457200" algn="just">
              <a:buFont typeface="Arial" panose="020B0604020202020204" pitchFamily="34" charset="0"/>
              <a:buChar char="•"/>
            </a:pPr>
            <a:endParaRPr lang="fr-FR" sz="2000" i="1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Grandview Display"/>
              <a:ea typeface="+mn-lt"/>
              <a:cs typeface="+mn-lt"/>
            </a:endParaRPr>
          </a:p>
          <a:p>
            <a:pPr marL="1771650" lvl="1" indent="-457200" algn="just">
              <a:buFont typeface="Arial" panose="020B0604020202020204" pitchFamily="34" charset="0"/>
              <a:buChar char="•"/>
            </a:pPr>
            <a:endParaRPr lang="fr-FR" sz="2000">
              <a:latin typeface="Calibri"/>
              <a:ea typeface="+mn-lt"/>
              <a:cs typeface="+mn-lt"/>
            </a:endParaRPr>
          </a:p>
          <a:p>
            <a:pPr marL="514350" lvl="1" algn="just"/>
            <a:endParaRPr lang="fr-FR" sz="2000">
              <a:latin typeface="Calibri"/>
              <a:ea typeface="+mn-lt"/>
              <a:cs typeface="+mn-lt"/>
            </a:endParaRPr>
          </a:p>
          <a:p>
            <a:pPr marL="342900" lvl="3" indent="-342900" algn="just">
              <a:buFont typeface="Arial"/>
              <a:buChar char="•"/>
            </a:pPr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342900" lvl="3" indent="-342900" algn="just">
              <a:buFont typeface="Arial"/>
              <a:buChar char="•"/>
            </a:pPr>
            <a:endParaRPr lang="fr-FR" sz="20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1714500" lvl="3" indent="-342900" algn="just">
              <a:buFont typeface="Arial"/>
              <a:buChar char="•"/>
            </a:pPr>
            <a:endParaRPr lang="fr-FR" sz="20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algn="just"/>
            <a:endParaRPr lang="fr-FR" sz="2400">
              <a:latin typeface="Grandview Display" panose="020B0502040204020203" pitchFamily="34" charset="0"/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242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5CB1EB-A47B-9E4B-B70E-E3B80C153108}"/>
              </a:ext>
            </a:extLst>
          </p:cNvPr>
          <p:cNvSpPr/>
          <p:nvPr/>
        </p:nvSpPr>
        <p:spPr>
          <a:xfrm>
            <a:off x="1420779" y="968991"/>
            <a:ext cx="4000307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rgbClr val="EFE0D3"/>
                </a:solidFill>
                <a:latin typeface="Grandview Display" panose="020B0502040204020203" pitchFamily="34" charset="0"/>
              </a:rPr>
              <a:t>Scraping</a:t>
            </a:r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 du site QPC 360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CECE69-E93C-BF43-B910-2EA2298E8D51}"/>
              </a:ext>
            </a:extLst>
          </p:cNvPr>
          <p:cNvSpPr/>
          <p:nvPr/>
        </p:nvSpPr>
        <p:spPr>
          <a:xfrm>
            <a:off x="1420779" y="2621430"/>
            <a:ext cx="4000307" cy="572507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Mise en forme des données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AB48C8-FC31-5643-810E-E2DF5D5C1E9D}"/>
              </a:ext>
            </a:extLst>
          </p:cNvPr>
          <p:cNvSpPr/>
          <p:nvPr/>
        </p:nvSpPr>
        <p:spPr>
          <a:xfrm>
            <a:off x="344916" y="968991"/>
            <a:ext cx="641445" cy="573206"/>
          </a:xfrm>
          <a:prstGeom prst="round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B633C0-9878-F14C-961B-A110C26ACDEE}"/>
              </a:ext>
            </a:extLst>
          </p:cNvPr>
          <p:cNvSpPr/>
          <p:nvPr/>
        </p:nvSpPr>
        <p:spPr>
          <a:xfrm>
            <a:off x="344916" y="262143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669F0B7-B3E6-4A42-BF62-44B6B119976F}"/>
              </a:ext>
            </a:extLst>
          </p:cNvPr>
          <p:cNvSpPr/>
          <p:nvPr/>
        </p:nvSpPr>
        <p:spPr>
          <a:xfrm>
            <a:off x="1420779" y="4360640"/>
            <a:ext cx="4000307" cy="599142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Analyse des données et réponse à la problématique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762B74-5FD7-5747-BFE7-DCFE67A75DA0}"/>
              </a:ext>
            </a:extLst>
          </p:cNvPr>
          <p:cNvSpPr/>
          <p:nvPr/>
        </p:nvSpPr>
        <p:spPr>
          <a:xfrm>
            <a:off x="344916" y="4360640"/>
            <a:ext cx="641445" cy="573206"/>
          </a:xfrm>
          <a:prstGeom prst="round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EFE0D3"/>
                </a:solidFill>
                <a:latin typeface="Grandview Display" panose="020B0502040204020203" pitchFamily="34" charset="0"/>
              </a:rPr>
              <a:t>III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0C07FA-B7B6-8D4B-80DC-D6DD80422069}"/>
              </a:ext>
            </a:extLst>
          </p:cNvPr>
          <p:cNvSpPr txBox="1"/>
          <p:nvPr/>
        </p:nvSpPr>
        <p:spPr>
          <a:xfrm>
            <a:off x="995548" y="187679"/>
            <a:ext cx="5529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latin typeface="Grandview Display" panose="020B0502040204020203" pitchFamily="34" charset="0"/>
              </a:rPr>
              <a:t>Plan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74712-03DA-1827-E1D6-B009EB6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5</a:t>
            </a:fld>
            <a:endParaRPr lang="fr-FR"/>
          </a:p>
        </p:txBody>
      </p:sp>
      <p:pic>
        <p:nvPicPr>
          <p:cNvPr id="9" name="Image 8" descr="Une image contenant bâtiment, plein air, colonnade&#10;&#10;Description générée automatiquement">
            <a:extLst>
              <a:ext uri="{FF2B5EF4-FFF2-40B4-BE49-F238E27FC236}">
                <a16:creationId xmlns:a16="http://schemas.microsoft.com/office/drawing/2014/main" id="{E98E3704-3D02-31F7-B899-C5E1B534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8991"/>
            <a:ext cx="5662250" cy="399079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5584"/>
          </a:effectLst>
        </p:spPr>
      </p:pic>
    </p:spTree>
    <p:extLst>
      <p:ext uri="{BB962C8B-B14F-4D97-AF65-F5344CB8AC3E}">
        <p14:creationId xmlns:p14="http://schemas.microsoft.com/office/powerpoint/2010/main" val="152497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316209"/>
            <a:ext cx="12192000" cy="54179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56083F4-DAB3-13A5-E823-554E897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-63297"/>
            <a:ext cx="6144884" cy="1311186"/>
          </a:xfrm>
        </p:spPr>
        <p:txBody>
          <a:bodyPr>
            <a:normAutofit/>
          </a:bodyPr>
          <a:lstStyle/>
          <a:p>
            <a:pPr algn="ctr"/>
            <a:r>
              <a:rPr lang="fr-FR" sz="3600" err="1">
                <a:latin typeface="Grandview Display"/>
              </a:rPr>
              <a:t>Scraping</a:t>
            </a:r>
            <a:r>
              <a:rPr lang="fr-FR" sz="3600">
                <a:latin typeface="Grandview Display"/>
              </a:rPr>
              <a:t> du site QPC 360</a:t>
            </a:r>
            <a:endParaRPr lang="fr-FR" sz="3600">
              <a:latin typeface="Grandview Display" panose="020B0502040204020203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F6C593B-1682-8276-8891-9906E5F6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6</a:t>
            </a:fld>
            <a:endParaRPr lang="fr-FR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AD0FF5C6-92A5-528C-70B0-A2FC4061B969}"/>
              </a:ext>
            </a:extLst>
          </p:cNvPr>
          <p:cNvSpPr txBox="1"/>
          <p:nvPr/>
        </p:nvSpPr>
        <p:spPr>
          <a:xfrm>
            <a:off x="113913" y="920112"/>
            <a:ext cx="64927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u="sng">
                <a:latin typeface="Grandview Display"/>
              </a:rPr>
              <a:t>Première étape </a:t>
            </a:r>
            <a:r>
              <a:rPr lang="fr-FR" b="1">
                <a:latin typeface="Grandview Display"/>
              </a:rPr>
              <a:t>: </a:t>
            </a:r>
            <a:r>
              <a:rPr lang="fr-FR" b="1" err="1">
                <a:latin typeface="Grandview Display"/>
              </a:rPr>
              <a:t>scraping</a:t>
            </a:r>
            <a:r>
              <a:rPr lang="fr-FR" b="1">
                <a:latin typeface="Grandview Display"/>
              </a:rPr>
              <a:t> des liens des décisions à l'aide d'une boucle </a:t>
            </a:r>
          </a:p>
          <a:p>
            <a:endParaRPr lang="fr-FR" sz="2000">
              <a:latin typeface="Grandview Display"/>
            </a:endParaRPr>
          </a:p>
        </p:txBody>
      </p:sp>
      <p:pic>
        <p:nvPicPr>
          <p:cNvPr id="9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BDD4E3E7-A757-6CCE-A463-635D0ED4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042012"/>
            <a:ext cx="6380671" cy="1034314"/>
          </a:xfrm>
          <a:prstGeom prst="rect">
            <a:avLst/>
          </a:prstGeom>
        </p:spPr>
      </p:pic>
      <p:pic>
        <p:nvPicPr>
          <p:cNvPr id="13" name="Image 5">
            <a:extLst>
              <a:ext uri="{FF2B5EF4-FFF2-40B4-BE49-F238E27FC236}">
                <a16:creationId xmlns:a16="http://schemas.microsoft.com/office/drawing/2014/main" id="{A6553470-D273-503B-31C8-4723A586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41" b="41528"/>
          <a:stretch/>
        </p:blipFill>
        <p:spPr>
          <a:xfrm>
            <a:off x="7114824" y="1169371"/>
            <a:ext cx="4518119" cy="2031495"/>
          </a:xfrm>
          <a:prstGeom prst="rect">
            <a:avLst/>
          </a:prstGeom>
        </p:spPr>
      </p:pic>
      <p:pic>
        <p:nvPicPr>
          <p:cNvPr id="16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A6B2ED8-E651-732E-2FEE-9AD35057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" y="4707393"/>
            <a:ext cx="6472989" cy="584792"/>
          </a:xfrm>
          <a:prstGeom prst="rect">
            <a:avLst/>
          </a:prstGeom>
        </p:spPr>
      </p:pic>
      <p:pic>
        <p:nvPicPr>
          <p:cNvPr id="18" name="Image 6">
            <a:extLst>
              <a:ext uri="{FF2B5EF4-FFF2-40B4-BE49-F238E27FC236}">
                <a16:creationId xmlns:a16="http://schemas.microsoft.com/office/drawing/2014/main" id="{D29DDBD3-B660-C0A5-0609-FDA8EB434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7" r="255" b="-417"/>
          <a:stretch/>
        </p:blipFill>
        <p:spPr>
          <a:xfrm>
            <a:off x="7115331" y="3477679"/>
            <a:ext cx="4509101" cy="2692849"/>
          </a:xfrm>
          <a:prstGeom prst="rect">
            <a:avLst/>
          </a:prstGeom>
        </p:spPr>
      </p:pic>
      <p:sp>
        <p:nvSpPr>
          <p:cNvPr id="21" name="ZoneTexte 3">
            <a:extLst>
              <a:ext uri="{FF2B5EF4-FFF2-40B4-BE49-F238E27FC236}">
                <a16:creationId xmlns:a16="http://schemas.microsoft.com/office/drawing/2014/main" id="{300A01D2-4DB1-AFE5-06B2-046CDDF702FB}"/>
              </a:ext>
            </a:extLst>
          </p:cNvPr>
          <p:cNvSpPr txBox="1"/>
          <p:nvPr/>
        </p:nvSpPr>
        <p:spPr>
          <a:xfrm>
            <a:off x="105892" y="1620618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1600">
                <a:latin typeface="Grandview Display"/>
              </a:rPr>
              <a:t>Paramètres de la boucle : </a:t>
            </a:r>
            <a:endParaRPr lang="fr-FR"/>
          </a:p>
        </p:txBody>
      </p:sp>
      <p:sp>
        <p:nvSpPr>
          <p:cNvPr id="23" name="ZoneTexte 3">
            <a:extLst>
              <a:ext uri="{FF2B5EF4-FFF2-40B4-BE49-F238E27FC236}">
                <a16:creationId xmlns:a16="http://schemas.microsoft.com/office/drawing/2014/main" id="{82CA170E-73BD-317E-7C25-56EB48455A95}"/>
              </a:ext>
            </a:extLst>
          </p:cNvPr>
          <p:cNvSpPr txBox="1"/>
          <p:nvPr/>
        </p:nvSpPr>
        <p:spPr>
          <a:xfrm>
            <a:off x="97871" y="4232806"/>
            <a:ext cx="61585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2. Récupération des liens des décisions : </a:t>
            </a:r>
            <a:endParaRPr lang="fr-FR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EAF7B8A-1675-225D-C8B3-3F3BE4C15DEA}"/>
              </a:ext>
            </a:extLst>
          </p:cNvPr>
          <p:cNvSpPr txBox="1"/>
          <p:nvPr/>
        </p:nvSpPr>
        <p:spPr>
          <a:xfrm>
            <a:off x="116587" y="5374471"/>
            <a:ext cx="615852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"a" correspondant à la case du site contenant l'URL, à laquelle il faut enlever le href. 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1FD6CE22-3303-1EED-977C-3704FC5DE0C2}"/>
              </a:ext>
            </a:extLst>
          </p:cNvPr>
          <p:cNvSpPr txBox="1"/>
          <p:nvPr/>
        </p:nvSpPr>
        <p:spPr>
          <a:xfrm>
            <a:off x="121934" y="3067081"/>
            <a:ext cx="615852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boucle fonctionne jusqu'à ce qu'il n'y ait </a:t>
            </a:r>
            <a:r>
              <a:rPr lang="fr-FR" sz="1600" b="1">
                <a:latin typeface="Grandview Display"/>
              </a:rPr>
              <a:t>plus aucun bloc de décision par page.</a:t>
            </a:r>
            <a:r>
              <a:rPr lang="fr-FR" sz="1600">
                <a:latin typeface="Grandview Display"/>
              </a:rPr>
              <a:t> </a:t>
            </a:r>
          </a:p>
          <a:p>
            <a:r>
              <a:rPr lang="fr-FR" sz="1600">
                <a:latin typeface="Grandview Display"/>
              </a:rPr>
              <a:t>→ fait ouvrir un o</a:t>
            </a:r>
            <a:r>
              <a:rPr lang="fr-FR" sz="1600" b="1">
                <a:latin typeface="Grandview Display"/>
              </a:rPr>
              <a:t>nglet chrome à la page 1, 2 </a:t>
            </a:r>
            <a:r>
              <a:rPr lang="fr-FR" sz="1600" b="1" err="1">
                <a:latin typeface="Grandview Display"/>
              </a:rPr>
              <a:t>etc</a:t>
            </a:r>
            <a:r>
              <a:rPr lang="fr-FR" sz="1600" b="1">
                <a:latin typeface="Grandview Display"/>
              </a:rPr>
              <a:t> selon l'itératio</a:t>
            </a:r>
            <a:r>
              <a:rPr lang="fr-FR" sz="1600">
                <a:latin typeface="Grandview Display"/>
              </a:rPr>
              <a:t>n </a:t>
            </a:r>
          </a:p>
        </p:txBody>
      </p:sp>
    </p:spTree>
    <p:extLst>
      <p:ext uri="{BB962C8B-B14F-4D97-AF65-F5344CB8AC3E}">
        <p14:creationId xmlns:p14="http://schemas.microsoft.com/office/powerpoint/2010/main" val="24317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6AFD1932-0591-8297-A9C6-7AC1CB5E94EF}"/>
              </a:ext>
            </a:extLst>
          </p:cNvPr>
          <p:cNvSpPr txBox="1"/>
          <p:nvPr/>
        </p:nvSpPr>
        <p:spPr>
          <a:xfrm>
            <a:off x="2282876" y="889340"/>
            <a:ext cx="785354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latin typeface="Grandview Display"/>
              </a:rPr>
              <a:t>Deuxième étape : récupérer toutes les informations relatives aux décisions et nécessaires à notre étude afin de construire un data frame</a:t>
            </a:r>
            <a:endParaRPr lang="fr-FR">
              <a:cs typeface="Calibri" panose="020F0502020204030204"/>
            </a:endParaRPr>
          </a:p>
          <a:p>
            <a:endParaRPr lang="fr-FR" sz="2000">
              <a:latin typeface="Grandview Display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2C26FB28-5003-999B-03E3-4E3A745C2A05}"/>
              </a:ext>
            </a:extLst>
          </p:cNvPr>
          <p:cNvSpPr txBox="1"/>
          <p:nvPr/>
        </p:nvSpPr>
        <p:spPr>
          <a:xfrm>
            <a:off x="3113787" y="2743564"/>
            <a:ext cx="629221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→ Récupération des données relatives à : </a:t>
            </a:r>
          </a:p>
          <a:p>
            <a:endParaRPr lang="fr-FR" sz="105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>
                <a:latin typeface="Grandview Display"/>
              </a:rPr>
              <a:t>La date de la décision 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La solution apportée par la juridiction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La matière du droit concerné par la QPC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Le ou les articles du bloc de constitutionnalité utilisés 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Pour les décisions du Conseil constitutionnel, l'origine du renvoi (Conseil d'Etat ou Cour de cassation) 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22C413A-5FD7-8540-2730-083807FB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69" y="1751850"/>
            <a:ext cx="3866147" cy="6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800" b="1">
              <a:latin typeface="Grandview Display"/>
            </a:endParaRP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BAEF984-ED21-5B58-BAD6-20403364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9" y="1168068"/>
            <a:ext cx="7301830" cy="4521867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741D07D-516F-B7A1-265A-FD5F4B4E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606391"/>
            <a:ext cx="4227094" cy="2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A7BAE0-3DD9-CA45-877B-E99156AC215D}"/>
              </a:ext>
            </a:extLst>
          </p:cNvPr>
          <p:cNvSpPr/>
          <p:nvPr/>
        </p:nvSpPr>
        <p:spPr>
          <a:xfrm>
            <a:off x="0" y="6100549"/>
            <a:ext cx="12192000" cy="757451"/>
          </a:xfrm>
          <a:prstGeom prst="rect">
            <a:avLst/>
          </a:prstGeom>
          <a:solidFill>
            <a:srgbClr val="111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7D1B65-52A9-360F-D529-1E18AD3A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2B550-C319-0B46-9785-DCF4605D9AAA}" type="slidenum">
              <a:rPr lang="fr-FR" smtClean="0"/>
              <a:t>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3EF06-499B-B5EC-0F89-C2BA7AA95997}"/>
              </a:ext>
            </a:extLst>
          </p:cNvPr>
          <p:cNvSpPr txBox="1">
            <a:spLocks/>
          </p:cNvSpPr>
          <p:nvPr/>
        </p:nvSpPr>
        <p:spPr>
          <a:xfrm>
            <a:off x="1427419" y="2449"/>
            <a:ext cx="9005978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err="1">
                <a:latin typeface="Grandview Display"/>
              </a:rPr>
              <a:t>Scraping</a:t>
            </a:r>
            <a:r>
              <a:rPr lang="fr-FR" sz="2800" b="1">
                <a:latin typeface="Grandview Display"/>
              </a:rPr>
              <a:t> </a:t>
            </a:r>
          </a:p>
        </p:txBody>
      </p:sp>
      <p:sp>
        <p:nvSpPr>
          <p:cNvPr id="3" name="Rectangle : avec coin arrondi 2">
            <a:extLst>
              <a:ext uri="{FF2B5EF4-FFF2-40B4-BE49-F238E27FC236}">
                <a16:creationId xmlns:a16="http://schemas.microsoft.com/office/drawing/2014/main" id="{0E45682E-8F19-4FBA-34EC-1B6BF827A56D}"/>
              </a:ext>
            </a:extLst>
          </p:cNvPr>
          <p:cNvSpPr/>
          <p:nvPr/>
        </p:nvSpPr>
        <p:spPr>
          <a:xfrm>
            <a:off x="0" y="0"/>
            <a:ext cx="595950" cy="678426"/>
          </a:xfrm>
          <a:prstGeom prst="round1Rect">
            <a:avLst/>
          </a:prstGeom>
          <a:solidFill>
            <a:srgbClr val="EFE0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i="1">
                <a:solidFill>
                  <a:srgbClr val="111325"/>
                </a:solidFill>
                <a:latin typeface="Grandview Display" panose="020B0502040204020203" pitchFamily="34" charset="0"/>
              </a:rPr>
              <a:t>1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6AFD1932-0591-8297-A9C6-7AC1CB5E94EF}"/>
              </a:ext>
            </a:extLst>
          </p:cNvPr>
          <p:cNvSpPr txBox="1"/>
          <p:nvPr/>
        </p:nvSpPr>
        <p:spPr>
          <a:xfrm>
            <a:off x="2282876" y="889340"/>
            <a:ext cx="785354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latin typeface="Grandview Display"/>
              </a:rPr>
              <a:t>Deuxième étape : récupérer toutes les informations relatives aux décisions et nécessaires à notre étude</a:t>
            </a:r>
            <a:endParaRPr lang="fr-FR">
              <a:cs typeface="Calibri" panose="020F0502020204030204"/>
            </a:endParaRPr>
          </a:p>
          <a:p>
            <a:endParaRPr lang="fr-FR" sz="2000">
              <a:latin typeface="Grandview Display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2C26FB28-5003-999B-03E3-4E3A745C2A05}"/>
              </a:ext>
            </a:extLst>
          </p:cNvPr>
          <p:cNvSpPr txBox="1"/>
          <p:nvPr/>
        </p:nvSpPr>
        <p:spPr>
          <a:xfrm>
            <a:off x="974840" y="1834512"/>
            <a:ext cx="629221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Date de la décision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Solution apportée par la juridiction </a:t>
            </a: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Matière du droit concerné 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>
                <a:latin typeface="Grandview Display"/>
              </a:rPr>
              <a:t>Articles du bloc de constitutionnalité utilisés </a:t>
            </a:r>
            <a:endParaRPr lang="fr-FR" b="1"/>
          </a:p>
          <a:p>
            <a:pPr marL="285750" indent="-285750">
              <a:buFont typeface="Arial"/>
              <a:buChar char="•"/>
            </a:pPr>
            <a:endParaRPr lang="fr-FR" sz="1600">
              <a:latin typeface="Grandview Display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latin typeface="Grandview Display"/>
              </a:rPr>
              <a:t>Pour les décisions du Conseil constitutionnel, origine du renvoi </a:t>
            </a:r>
            <a:endParaRPr lang="fr-FR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EFE3DDD-1425-3F2E-D0DB-E832D68F3519}"/>
              </a:ext>
            </a:extLst>
          </p:cNvPr>
          <p:cNvCxnSpPr/>
          <p:nvPr/>
        </p:nvCxnSpPr>
        <p:spPr>
          <a:xfrm flipV="1">
            <a:off x="5785853" y="2429042"/>
            <a:ext cx="1114926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D0E5285-D9EA-09B9-0FB2-C36F07574689}"/>
              </a:ext>
            </a:extLst>
          </p:cNvPr>
          <p:cNvCxnSpPr>
            <a:cxnSpLocks/>
          </p:cNvCxnSpPr>
          <p:nvPr/>
        </p:nvCxnSpPr>
        <p:spPr>
          <a:xfrm flipV="1">
            <a:off x="5785852" y="2923673"/>
            <a:ext cx="1114926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3">
            <a:extLst>
              <a:ext uri="{FF2B5EF4-FFF2-40B4-BE49-F238E27FC236}">
                <a16:creationId xmlns:a16="http://schemas.microsoft.com/office/drawing/2014/main" id="{93D52804-0A8D-0A14-C59E-5578A6A016EF}"/>
              </a:ext>
            </a:extLst>
          </p:cNvPr>
          <p:cNvSpPr txBox="1"/>
          <p:nvPr/>
        </p:nvSpPr>
        <p:spPr>
          <a:xfrm>
            <a:off x="7310210" y="2265832"/>
            <a:ext cx="449226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Grandview Display"/>
              </a:rPr>
              <a:t>Pour éviter les bugs, insertion de la fonction </a:t>
            </a:r>
            <a:r>
              <a:rPr lang="fr-FR" sz="1600" err="1">
                <a:latin typeface="Grandview Display"/>
              </a:rPr>
              <a:t>try</a:t>
            </a:r>
            <a:r>
              <a:rPr lang="fr-FR" sz="1600">
                <a:latin typeface="Grandview Display"/>
              </a:rPr>
              <a:t> &amp; </a:t>
            </a:r>
            <a:r>
              <a:rPr lang="fr-FR" sz="1600" err="1">
                <a:latin typeface="Grandview Display"/>
              </a:rPr>
              <a:t>except</a:t>
            </a:r>
            <a:r>
              <a:rPr lang="fr-FR" sz="1600">
                <a:latin typeface="Grandview Display"/>
              </a:rPr>
              <a:t> : </a:t>
            </a:r>
          </a:p>
          <a:p>
            <a:r>
              <a:rPr lang="fr-FR" sz="1600">
                <a:latin typeface="Grandview Display"/>
              </a:rPr>
              <a:t>→ En cas de données manquantes, remplit N/A</a:t>
            </a:r>
          </a:p>
          <a:p>
            <a:endParaRPr lang="fr-FR" sz="1600">
              <a:latin typeface="Grandview Display"/>
            </a:endParaRPr>
          </a:p>
        </p:txBody>
      </p:sp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7932E5-2A10-2219-209A-FB97E020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137" y="3312943"/>
            <a:ext cx="3491831" cy="5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4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ème lvm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̀me lvmh" id="{478F6829-0689-0647-B693-FD8849CBE8BB}" vid="{529B0CED-1610-CB40-B4A7-1CF9034EA7E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thème lvmh</Template>
  <Application>Microsoft Office PowerPoint</Application>
  <PresentationFormat>Grand écran</PresentationFormat>
  <Slides>41</Slides>
  <Notes>6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thème lvmh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Scraping du site QPC 360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Analyse des données</vt:lpstr>
      <vt:lpstr>3. Analyse des données</vt:lpstr>
      <vt:lpstr>3. Analyse des données</vt:lpstr>
      <vt:lpstr>3. Analyse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Merci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Chiara SEGUIN HASSAN</dc:creator>
  <cp:revision>4</cp:revision>
  <dcterms:created xsi:type="dcterms:W3CDTF">2023-02-16T14:25:11Z</dcterms:created>
  <dcterms:modified xsi:type="dcterms:W3CDTF">2023-03-27T09:55:36Z</dcterms:modified>
</cp:coreProperties>
</file>